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0" r:id="rId1"/>
    <p:sldMasterId id="2147483821" r:id="rId2"/>
  </p:sldMasterIdLst>
  <p:notesMasterIdLst>
    <p:notesMasterId r:id="rId30"/>
  </p:notesMasterIdLst>
  <p:sldIdLst>
    <p:sldId id="331" r:id="rId3"/>
    <p:sldId id="332" r:id="rId4"/>
    <p:sldId id="333" r:id="rId5"/>
    <p:sldId id="334" r:id="rId6"/>
    <p:sldId id="335" r:id="rId7"/>
    <p:sldId id="337" r:id="rId8"/>
    <p:sldId id="338" r:id="rId9"/>
    <p:sldId id="359" r:id="rId10"/>
    <p:sldId id="339" r:id="rId11"/>
    <p:sldId id="350" r:id="rId12"/>
    <p:sldId id="357" r:id="rId13"/>
    <p:sldId id="358" r:id="rId14"/>
    <p:sldId id="340" r:id="rId15"/>
    <p:sldId id="351" r:id="rId16"/>
    <p:sldId id="342" r:id="rId17"/>
    <p:sldId id="352" r:id="rId18"/>
    <p:sldId id="343" r:id="rId19"/>
    <p:sldId id="353" r:id="rId20"/>
    <p:sldId id="360" r:id="rId21"/>
    <p:sldId id="344" r:id="rId22"/>
    <p:sldId id="346" r:id="rId23"/>
    <p:sldId id="347" r:id="rId24"/>
    <p:sldId id="354" r:id="rId25"/>
    <p:sldId id="356" r:id="rId26"/>
    <p:sldId id="355" r:id="rId27"/>
    <p:sldId id="348" r:id="rId28"/>
    <p:sldId id="34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贤安 王" initials="贤王" lastIdx="1" clrIdx="0">
    <p:extLst>
      <p:ext uri="{19B8F6BF-5375-455C-9EA6-DF929625EA0E}">
        <p15:presenceInfo xmlns:p15="http://schemas.microsoft.com/office/powerpoint/2012/main" userId="d14fc71a330821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12C6A"/>
    <a:srgbClr val="2B859C"/>
    <a:srgbClr val="254F7F"/>
    <a:srgbClr val="ADC6FA"/>
    <a:srgbClr val="FFF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8" d="100"/>
          <a:sy n="88" d="100"/>
        </p:scale>
        <p:origin x="106"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61"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pitchFamily="2" charset="-122"/>
                <a:ea typeface="字魂58号-创中黑" panose="00000500000000000000" pitchFamily="2" charset="-122"/>
              </a:defRPr>
            </a:lvl1pPr>
          </a:lstStyle>
          <a:p>
            <a:endParaRPr lang="zh-CN" altLang="en-US" dirty="0"/>
          </a:p>
        </p:txBody>
      </p:sp>
      <p:sp>
        <p:nvSpPr>
          <p:cNvPr id="1049362"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pitchFamily="2" charset="-122"/>
                <a:ea typeface="字魂58号-创中黑" panose="00000500000000000000" pitchFamily="2" charset="-122"/>
              </a:defRPr>
            </a:lvl1pPr>
          </a:lstStyle>
          <a:p>
            <a:fld id="{153CF68A-01F4-40D0-965D-22832EF806B4}" type="datetimeFigureOut">
              <a:rPr lang="zh-CN" altLang="en-US" smtClean="0"/>
              <a:t>2024/7/23</a:t>
            </a:fld>
            <a:endParaRPr lang="zh-CN" altLang="en-US" dirty="0"/>
          </a:p>
        </p:txBody>
      </p:sp>
      <p:sp>
        <p:nvSpPr>
          <p:cNvPr id="1049363"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1049364"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9365"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pitchFamily="2" charset="-122"/>
                <a:ea typeface="字魂58号-创中黑" panose="00000500000000000000" pitchFamily="2" charset="-122"/>
              </a:defRPr>
            </a:lvl1pPr>
          </a:lstStyle>
          <a:p>
            <a:endParaRPr lang="zh-CN" altLang="en-US" dirty="0"/>
          </a:p>
        </p:txBody>
      </p:sp>
      <p:sp>
        <p:nvSpPr>
          <p:cNvPr id="1049366"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pitchFamily="2" charset="-122"/>
                <a:ea typeface="字魂58号-创中黑" panose="00000500000000000000" pitchFamily="2" charset="-122"/>
              </a:defRPr>
            </a:lvl1pPr>
          </a:lstStyle>
          <a:p>
            <a:fld id="{BC567F88-AA3D-4AC1-B858-F8AD8496536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1pPr>
    <a:lvl2pPr marL="4572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2pPr>
    <a:lvl3pPr marL="9144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3pPr>
    <a:lvl4pPr marL="13716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4pPr>
    <a:lvl5pPr marL="18288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幻灯片图像占位符 1"/>
          <p:cNvSpPr>
            <a:spLocks noGrp="1" noRot="1" noChangeAspect="1"/>
          </p:cNvSpPr>
          <p:nvPr>
            <p:ph type="sldImg"/>
          </p:nvPr>
        </p:nvSpPr>
        <p:spPr/>
      </p:sp>
      <p:sp>
        <p:nvSpPr>
          <p:cNvPr id="1048598"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幻灯片图像占位符 1"/>
          <p:cNvSpPr>
            <a:spLocks noGrp="1" noRot="1" noChangeAspect="1"/>
          </p:cNvSpPr>
          <p:nvPr>
            <p:ph type="sldImg"/>
          </p:nvPr>
        </p:nvSpPr>
        <p:spPr/>
      </p:sp>
      <p:sp>
        <p:nvSpPr>
          <p:cNvPr id="1048702"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14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4131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061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682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幻灯片图像占位符 1"/>
          <p:cNvSpPr>
            <a:spLocks noGrp="1" noRot="1" noChangeAspect="1"/>
          </p:cNvSpPr>
          <p:nvPr>
            <p:ph type="sldImg"/>
          </p:nvPr>
        </p:nvSpPr>
        <p:spPr/>
      </p:sp>
      <p:sp>
        <p:nvSpPr>
          <p:cNvPr id="1048736"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幻灯片图像占位符 1"/>
          <p:cNvSpPr>
            <a:spLocks noGrp="1" noRot="1" noChangeAspect="1"/>
          </p:cNvSpPr>
          <p:nvPr>
            <p:ph type="sldImg"/>
          </p:nvPr>
        </p:nvSpPr>
        <p:spPr/>
      </p:sp>
      <p:sp>
        <p:nvSpPr>
          <p:cNvPr id="1048736"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342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幻灯片图像占位符 1"/>
          <p:cNvSpPr>
            <a:spLocks noGrp="1" noRot="1" noChangeAspect="1"/>
          </p:cNvSpPr>
          <p:nvPr>
            <p:ph type="sldImg"/>
          </p:nvPr>
        </p:nvSpPr>
        <p:spPr/>
      </p:sp>
      <p:sp>
        <p:nvSpPr>
          <p:cNvPr id="104875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幻灯片图像占位符 1"/>
          <p:cNvSpPr>
            <a:spLocks noGrp="1" noRot="1" noChangeAspect="1"/>
          </p:cNvSpPr>
          <p:nvPr>
            <p:ph type="sldImg"/>
          </p:nvPr>
        </p:nvSpPr>
        <p:spPr/>
      </p:sp>
      <p:sp>
        <p:nvSpPr>
          <p:cNvPr id="104875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466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幻灯片图像占位符 1"/>
          <p:cNvSpPr>
            <a:spLocks noGrp="1" noRot="1" noChangeAspect="1"/>
          </p:cNvSpPr>
          <p:nvPr>
            <p:ph type="sldImg"/>
          </p:nvPr>
        </p:nvSpPr>
        <p:spPr/>
      </p:sp>
      <p:sp>
        <p:nvSpPr>
          <p:cNvPr id="1048764"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幻灯片图像占位符 1"/>
          <p:cNvSpPr>
            <a:spLocks noGrp="1" noRot="1" noChangeAspect="1"/>
          </p:cNvSpPr>
          <p:nvPr>
            <p:ph type="sldImg"/>
          </p:nvPr>
        </p:nvSpPr>
        <p:spPr/>
      </p:sp>
      <p:sp>
        <p:nvSpPr>
          <p:cNvPr id="1048619"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幻灯片图像占位符 1"/>
          <p:cNvSpPr>
            <a:spLocks noGrp="1" noRot="1" noChangeAspect="1"/>
          </p:cNvSpPr>
          <p:nvPr>
            <p:ph type="sldImg"/>
          </p:nvPr>
        </p:nvSpPr>
        <p:spPr/>
      </p:sp>
      <p:sp>
        <p:nvSpPr>
          <p:cNvPr id="1048791"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72705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1835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86698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50455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幻灯片图像占位符 1"/>
          <p:cNvSpPr>
            <a:spLocks noGrp="1" noRot="1" noChangeAspect="1"/>
          </p:cNvSpPr>
          <p:nvPr>
            <p:ph type="sldImg"/>
          </p:nvPr>
        </p:nvSpPr>
        <p:spPr/>
      </p:sp>
      <p:sp>
        <p:nvSpPr>
          <p:cNvPr id="1048630"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p:cNvSpPr>
          <p:nvPr>
            <p:ph type="sldImg"/>
          </p:nvPr>
        </p:nvSpPr>
        <p:spPr/>
      </p:sp>
      <p:sp>
        <p:nvSpPr>
          <p:cNvPr id="1048641"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幻灯片图像占位符 1"/>
          <p:cNvSpPr>
            <a:spLocks noGrp="1" noRot="1" noChangeAspect="1"/>
          </p:cNvSpPr>
          <p:nvPr>
            <p:ph type="sldImg"/>
          </p:nvPr>
        </p:nvSpPr>
        <p:spPr/>
      </p:sp>
      <p:sp>
        <p:nvSpPr>
          <p:cNvPr id="1048652"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幻灯片图像占位符 1"/>
          <p:cNvSpPr>
            <a:spLocks noGrp="1" noRot="1" noChangeAspect="1"/>
          </p:cNvSpPr>
          <p:nvPr>
            <p:ph type="sldImg"/>
          </p:nvPr>
        </p:nvSpPr>
        <p:spPr/>
      </p:sp>
      <p:sp>
        <p:nvSpPr>
          <p:cNvPr id="1048668"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240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幻灯片图像占位符 1"/>
          <p:cNvSpPr>
            <a:spLocks noGrp="1" noRot="1" noChangeAspect="1"/>
          </p:cNvSpPr>
          <p:nvPr>
            <p:ph type="sldImg"/>
          </p:nvPr>
        </p:nvSpPr>
        <p:spPr/>
      </p:sp>
      <p:sp>
        <p:nvSpPr>
          <p:cNvPr id="1048702"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970"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1048971"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972" name="日期占位符 3"/>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73" name="页脚占位符 4"/>
          <p:cNvSpPr>
            <a:spLocks noGrp="1"/>
          </p:cNvSpPr>
          <p:nvPr>
            <p:ph type="ftr" sz="quarter" idx="11"/>
          </p:nvPr>
        </p:nvSpPr>
        <p:spPr/>
        <p:txBody>
          <a:bodyPr/>
          <a:lstStyle/>
          <a:p>
            <a:endParaRPr lang="zh-CN" altLang="en-US"/>
          </a:p>
        </p:txBody>
      </p:sp>
      <p:sp>
        <p:nvSpPr>
          <p:cNvPr id="1048974"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104909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9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9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9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9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9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99" name="页脚占位符 7"/>
          <p:cNvSpPr>
            <a:spLocks noGrp="1"/>
          </p:cNvSpPr>
          <p:nvPr>
            <p:ph type="ftr" sz="quarter" idx="11"/>
          </p:nvPr>
        </p:nvSpPr>
        <p:spPr/>
        <p:txBody>
          <a:bodyPr/>
          <a:lstStyle/>
          <a:p>
            <a:endParaRPr lang="zh-CN" altLang="en-US"/>
          </a:p>
        </p:txBody>
      </p:sp>
      <p:sp>
        <p:nvSpPr>
          <p:cNvPr id="104910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104911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1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1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2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2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2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23" name="页脚占位符 7"/>
          <p:cNvSpPr>
            <a:spLocks noGrp="1"/>
          </p:cNvSpPr>
          <p:nvPr>
            <p:ph type="ftr" sz="quarter" idx="11"/>
          </p:nvPr>
        </p:nvSpPr>
        <p:spPr/>
        <p:txBody>
          <a:bodyPr/>
          <a:lstStyle/>
          <a:p>
            <a:endParaRPr lang="zh-CN" altLang="en-US"/>
          </a:p>
        </p:txBody>
      </p:sp>
      <p:sp>
        <p:nvSpPr>
          <p:cNvPr id="104912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104918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8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8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8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8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8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87" name="页脚占位符 7"/>
          <p:cNvSpPr>
            <a:spLocks noGrp="1"/>
          </p:cNvSpPr>
          <p:nvPr>
            <p:ph type="ftr" sz="quarter" idx="11"/>
          </p:nvPr>
        </p:nvSpPr>
        <p:spPr/>
        <p:txBody>
          <a:bodyPr/>
          <a:lstStyle/>
          <a:p>
            <a:endParaRPr lang="zh-CN" altLang="en-US"/>
          </a:p>
        </p:txBody>
      </p:sp>
      <p:sp>
        <p:nvSpPr>
          <p:cNvPr id="104918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104924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4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4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4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4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5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51" name="页脚占位符 7"/>
          <p:cNvSpPr>
            <a:spLocks noGrp="1"/>
          </p:cNvSpPr>
          <p:nvPr>
            <p:ph type="ftr" sz="quarter" idx="11"/>
          </p:nvPr>
        </p:nvSpPr>
        <p:spPr/>
        <p:txBody>
          <a:bodyPr/>
          <a:lstStyle/>
          <a:p>
            <a:endParaRPr lang="zh-CN" altLang="en-US"/>
          </a:p>
        </p:txBody>
      </p:sp>
      <p:sp>
        <p:nvSpPr>
          <p:cNvPr id="104925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104933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3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3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4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4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4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43" name="页脚占位符 7"/>
          <p:cNvSpPr>
            <a:spLocks noGrp="1"/>
          </p:cNvSpPr>
          <p:nvPr>
            <p:ph type="ftr" sz="quarter" idx="11"/>
          </p:nvPr>
        </p:nvSpPr>
        <p:spPr/>
        <p:txBody>
          <a:bodyPr/>
          <a:lstStyle/>
          <a:p>
            <a:endParaRPr lang="zh-CN" altLang="en-US"/>
          </a:p>
        </p:txBody>
      </p:sp>
      <p:sp>
        <p:nvSpPr>
          <p:cNvPr id="104934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104886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6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6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7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73" name="页脚占位符 7"/>
          <p:cNvSpPr>
            <a:spLocks noGrp="1"/>
          </p:cNvSpPr>
          <p:nvPr>
            <p:ph type="ftr" sz="quarter" idx="11"/>
          </p:nvPr>
        </p:nvSpPr>
        <p:spPr/>
        <p:txBody>
          <a:bodyPr/>
          <a:lstStyle/>
          <a:p>
            <a:endParaRPr lang="zh-CN" altLang="en-US"/>
          </a:p>
        </p:txBody>
      </p:sp>
      <p:sp>
        <p:nvSpPr>
          <p:cNvPr id="104887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1048946"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4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48"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50"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1"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52" name="页脚占位符 7"/>
          <p:cNvSpPr>
            <a:spLocks noGrp="1"/>
          </p:cNvSpPr>
          <p:nvPr>
            <p:ph type="ftr" sz="quarter" idx="11"/>
          </p:nvPr>
        </p:nvSpPr>
        <p:spPr/>
        <p:txBody>
          <a:bodyPr/>
          <a:lstStyle/>
          <a:p>
            <a:endParaRPr lang="zh-CN" altLang="en-US"/>
          </a:p>
        </p:txBody>
      </p:sp>
      <p:sp>
        <p:nvSpPr>
          <p:cNvPr id="1048953"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104904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4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4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5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5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5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53" name="页脚占位符 7"/>
          <p:cNvSpPr>
            <a:spLocks noGrp="1"/>
          </p:cNvSpPr>
          <p:nvPr>
            <p:ph type="ftr" sz="quarter" idx="11"/>
          </p:nvPr>
        </p:nvSpPr>
        <p:spPr/>
        <p:txBody>
          <a:bodyPr/>
          <a:lstStyle/>
          <a:p>
            <a:endParaRPr lang="zh-CN" altLang="en-US"/>
          </a:p>
        </p:txBody>
      </p:sp>
      <p:sp>
        <p:nvSpPr>
          <p:cNvPr id="104905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104896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6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6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6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7"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68" name="页脚占位符 7"/>
          <p:cNvSpPr>
            <a:spLocks noGrp="1"/>
          </p:cNvSpPr>
          <p:nvPr>
            <p:ph type="ftr" sz="quarter" idx="11"/>
          </p:nvPr>
        </p:nvSpPr>
        <p:spPr/>
        <p:txBody>
          <a:bodyPr/>
          <a:lstStyle/>
          <a:p>
            <a:endParaRPr lang="zh-CN" altLang="en-US"/>
          </a:p>
        </p:txBody>
      </p:sp>
      <p:sp>
        <p:nvSpPr>
          <p:cNvPr id="1048969"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104903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3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3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3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3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3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37" name="页脚占位符 7"/>
          <p:cNvSpPr>
            <a:spLocks noGrp="1"/>
          </p:cNvSpPr>
          <p:nvPr>
            <p:ph type="ftr" sz="quarter" idx="11"/>
          </p:nvPr>
        </p:nvSpPr>
        <p:spPr/>
        <p:txBody>
          <a:bodyPr/>
          <a:lstStyle/>
          <a:p>
            <a:endParaRPr lang="zh-CN" altLang="en-US"/>
          </a:p>
        </p:txBody>
      </p:sp>
      <p:sp>
        <p:nvSpPr>
          <p:cNvPr id="104903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91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91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14" name="日期占位符 3"/>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15" name="页脚占位符 4"/>
          <p:cNvSpPr>
            <a:spLocks noGrp="1"/>
          </p:cNvSpPr>
          <p:nvPr>
            <p:ph type="ftr" sz="quarter" idx="11"/>
          </p:nvPr>
        </p:nvSpPr>
        <p:spPr/>
        <p:txBody>
          <a:bodyPr/>
          <a:lstStyle/>
          <a:p>
            <a:endParaRPr lang="zh-CN" altLang="en-US"/>
          </a:p>
        </p:txBody>
      </p:sp>
      <p:sp>
        <p:nvSpPr>
          <p:cNvPr id="1048916"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104919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9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9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0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0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0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03" name="页脚占位符 7"/>
          <p:cNvSpPr>
            <a:spLocks noGrp="1"/>
          </p:cNvSpPr>
          <p:nvPr>
            <p:ph type="ftr" sz="quarter" idx="11"/>
          </p:nvPr>
        </p:nvSpPr>
        <p:spPr/>
        <p:txBody>
          <a:bodyPr/>
          <a:lstStyle/>
          <a:p>
            <a:endParaRPr lang="zh-CN" altLang="en-US"/>
          </a:p>
        </p:txBody>
      </p:sp>
      <p:sp>
        <p:nvSpPr>
          <p:cNvPr id="104920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104899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0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0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0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0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0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05" name="页脚占位符 7"/>
          <p:cNvSpPr>
            <a:spLocks noGrp="1"/>
          </p:cNvSpPr>
          <p:nvPr>
            <p:ph type="ftr" sz="quarter" idx="11"/>
          </p:nvPr>
        </p:nvSpPr>
        <p:spPr/>
        <p:txBody>
          <a:bodyPr/>
          <a:lstStyle/>
          <a:p>
            <a:endParaRPr lang="zh-CN" altLang="en-US"/>
          </a:p>
        </p:txBody>
      </p:sp>
      <p:sp>
        <p:nvSpPr>
          <p:cNvPr id="104900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104900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0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0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1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1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1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13" name="页脚占位符 7"/>
          <p:cNvSpPr>
            <a:spLocks noGrp="1"/>
          </p:cNvSpPr>
          <p:nvPr>
            <p:ph type="ftr" sz="quarter" idx="11"/>
          </p:nvPr>
        </p:nvSpPr>
        <p:spPr/>
        <p:txBody>
          <a:bodyPr/>
          <a:lstStyle/>
          <a:p>
            <a:endParaRPr lang="zh-CN" altLang="en-US"/>
          </a:p>
        </p:txBody>
      </p:sp>
      <p:sp>
        <p:nvSpPr>
          <p:cNvPr id="104901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104906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6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6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6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6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6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67" name="页脚占位符 7"/>
          <p:cNvSpPr>
            <a:spLocks noGrp="1"/>
          </p:cNvSpPr>
          <p:nvPr>
            <p:ph type="ftr" sz="quarter" idx="11"/>
          </p:nvPr>
        </p:nvSpPr>
        <p:spPr/>
        <p:txBody>
          <a:bodyPr/>
          <a:lstStyle/>
          <a:p>
            <a:endParaRPr lang="zh-CN" altLang="en-US"/>
          </a:p>
        </p:txBody>
      </p:sp>
      <p:sp>
        <p:nvSpPr>
          <p:cNvPr id="104906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104885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5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5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5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5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5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57" name="页脚占位符 7"/>
          <p:cNvSpPr>
            <a:spLocks noGrp="1"/>
          </p:cNvSpPr>
          <p:nvPr>
            <p:ph type="ftr" sz="quarter" idx="11"/>
          </p:nvPr>
        </p:nvSpPr>
        <p:spPr/>
        <p:txBody>
          <a:bodyPr/>
          <a:lstStyle/>
          <a:p>
            <a:endParaRPr lang="zh-CN" altLang="en-US"/>
          </a:p>
        </p:txBody>
      </p:sp>
      <p:sp>
        <p:nvSpPr>
          <p:cNvPr id="104885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1048896"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9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8"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00"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1"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02" name="页脚占位符 7"/>
          <p:cNvSpPr>
            <a:spLocks noGrp="1"/>
          </p:cNvSpPr>
          <p:nvPr>
            <p:ph type="ftr" sz="quarter" idx="11"/>
          </p:nvPr>
        </p:nvSpPr>
        <p:spPr/>
        <p:txBody>
          <a:bodyPr/>
          <a:lstStyle/>
          <a:p>
            <a:endParaRPr lang="zh-CN" altLang="en-US"/>
          </a:p>
        </p:txBody>
      </p:sp>
      <p:sp>
        <p:nvSpPr>
          <p:cNvPr id="1048903"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104926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7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7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7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7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7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75" name="页脚占位符 7"/>
          <p:cNvSpPr>
            <a:spLocks noGrp="1"/>
          </p:cNvSpPr>
          <p:nvPr>
            <p:ph type="ftr" sz="quarter" idx="11"/>
          </p:nvPr>
        </p:nvSpPr>
        <p:spPr/>
        <p:txBody>
          <a:bodyPr/>
          <a:lstStyle/>
          <a:p>
            <a:endParaRPr lang="zh-CN" altLang="en-US"/>
          </a:p>
        </p:txBody>
      </p:sp>
      <p:sp>
        <p:nvSpPr>
          <p:cNvPr id="104927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104932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2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2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2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2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2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29" name="页脚占位符 7"/>
          <p:cNvSpPr>
            <a:spLocks noGrp="1"/>
          </p:cNvSpPr>
          <p:nvPr>
            <p:ph type="ftr" sz="quarter" idx="11"/>
          </p:nvPr>
        </p:nvSpPr>
        <p:spPr/>
        <p:txBody>
          <a:bodyPr/>
          <a:lstStyle/>
          <a:p>
            <a:endParaRPr lang="zh-CN" altLang="en-US"/>
          </a:p>
        </p:txBody>
      </p:sp>
      <p:sp>
        <p:nvSpPr>
          <p:cNvPr id="104933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104915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5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5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6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6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6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63" name="页脚占位符 7"/>
          <p:cNvSpPr>
            <a:spLocks noGrp="1"/>
          </p:cNvSpPr>
          <p:nvPr>
            <p:ph type="ftr" sz="quarter" idx="11"/>
          </p:nvPr>
        </p:nvSpPr>
        <p:spPr/>
        <p:txBody>
          <a:bodyPr/>
          <a:lstStyle/>
          <a:p>
            <a:endParaRPr lang="zh-CN" altLang="en-US"/>
          </a:p>
        </p:txBody>
      </p:sp>
      <p:sp>
        <p:nvSpPr>
          <p:cNvPr id="104916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104922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3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3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3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3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3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35" name="页脚占位符 7"/>
          <p:cNvSpPr>
            <a:spLocks noGrp="1"/>
          </p:cNvSpPr>
          <p:nvPr>
            <p:ph type="ftr" sz="quarter" idx="11"/>
          </p:nvPr>
        </p:nvSpPr>
        <p:spPr/>
        <p:txBody>
          <a:bodyPr/>
          <a:lstStyle/>
          <a:p>
            <a:endParaRPr lang="zh-CN" altLang="en-US"/>
          </a:p>
        </p:txBody>
      </p:sp>
      <p:sp>
        <p:nvSpPr>
          <p:cNvPr id="104923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83"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1048884"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885" name="日期占位符 3"/>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86" name="页脚占位符 4"/>
          <p:cNvSpPr>
            <a:spLocks noGrp="1"/>
          </p:cNvSpPr>
          <p:nvPr>
            <p:ph type="ftr" sz="quarter" idx="11"/>
          </p:nvPr>
        </p:nvSpPr>
        <p:spPr/>
        <p:txBody>
          <a:bodyPr/>
          <a:lstStyle/>
          <a:p>
            <a:endParaRPr lang="zh-CN" altLang="en-US"/>
          </a:p>
        </p:txBody>
      </p:sp>
      <p:sp>
        <p:nvSpPr>
          <p:cNvPr id="1048887"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104928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8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8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8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8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9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91" name="页脚占位符 7"/>
          <p:cNvSpPr>
            <a:spLocks noGrp="1"/>
          </p:cNvSpPr>
          <p:nvPr>
            <p:ph type="ftr" sz="quarter" idx="11"/>
          </p:nvPr>
        </p:nvSpPr>
        <p:spPr/>
        <p:txBody>
          <a:bodyPr/>
          <a:lstStyle/>
          <a:p>
            <a:endParaRPr lang="zh-CN" altLang="en-US"/>
          </a:p>
        </p:txBody>
      </p:sp>
      <p:sp>
        <p:nvSpPr>
          <p:cNvPr id="104929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1049306"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0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08"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0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10"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1"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12" name="页脚占位符 7"/>
          <p:cNvSpPr>
            <a:spLocks noGrp="1"/>
          </p:cNvSpPr>
          <p:nvPr>
            <p:ph type="ftr" sz="quarter" idx="11"/>
          </p:nvPr>
        </p:nvSpPr>
        <p:spPr/>
        <p:txBody>
          <a:bodyPr/>
          <a:lstStyle/>
          <a:p>
            <a:endParaRPr lang="zh-CN" altLang="en-US"/>
          </a:p>
        </p:txBody>
      </p:sp>
      <p:sp>
        <p:nvSpPr>
          <p:cNvPr id="1049313"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104885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6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6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6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6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6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65" name="页脚占位符 7"/>
          <p:cNvSpPr>
            <a:spLocks noGrp="1"/>
          </p:cNvSpPr>
          <p:nvPr>
            <p:ph type="ftr" sz="quarter" idx="11"/>
          </p:nvPr>
        </p:nvSpPr>
        <p:spPr/>
        <p:txBody>
          <a:bodyPr/>
          <a:lstStyle/>
          <a:p>
            <a:endParaRPr lang="zh-CN" altLang="en-US"/>
          </a:p>
        </p:txBody>
      </p:sp>
      <p:sp>
        <p:nvSpPr>
          <p:cNvPr id="104886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104891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1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1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23" name="页脚占位符 7"/>
          <p:cNvSpPr>
            <a:spLocks noGrp="1"/>
          </p:cNvSpPr>
          <p:nvPr>
            <p:ph type="ftr" sz="quarter" idx="11"/>
          </p:nvPr>
        </p:nvSpPr>
        <p:spPr/>
        <p:txBody>
          <a:bodyPr/>
          <a:lstStyle/>
          <a:p>
            <a:endParaRPr lang="zh-CN" altLang="en-US"/>
          </a:p>
        </p:txBody>
      </p:sp>
      <p:sp>
        <p:nvSpPr>
          <p:cNvPr id="104892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104902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2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2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2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2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2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29" name="页脚占位符 7"/>
          <p:cNvSpPr>
            <a:spLocks noGrp="1"/>
          </p:cNvSpPr>
          <p:nvPr>
            <p:ph type="ftr" sz="quarter" idx="11"/>
          </p:nvPr>
        </p:nvSpPr>
        <p:spPr/>
        <p:txBody>
          <a:bodyPr/>
          <a:lstStyle/>
          <a:p>
            <a:endParaRPr lang="zh-CN" altLang="en-US"/>
          </a:p>
        </p:txBody>
      </p:sp>
      <p:sp>
        <p:nvSpPr>
          <p:cNvPr id="104903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104899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9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9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9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9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9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97" name="页脚占位符 7"/>
          <p:cNvSpPr>
            <a:spLocks noGrp="1"/>
          </p:cNvSpPr>
          <p:nvPr>
            <p:ph type="ftr" sz="quarter" idx="11"/>
          </p:nvPr>
        </p:nvSpPr>
        <p:spPr/>
        <p:txBody>
          <a:bodyPr/>
          <a:lstStyle/>
          <a:p>
            <a:endParaRPr lang="zh-CN" altLang="en-US"/>
          </a:p>
        </p:txBody>
      </p:sp>
      <p:sp>
        <p:nvSpPr>
          <p:cNvPr id="104899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104907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7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7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8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8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8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83" name="页脚占位符 7"/>
          <p:cNvSpPr>
            <a:spLocks noGrp="1"/>
          </p:cNvSpPr>
          <p:nvPr>
            <p:ph type="ftr" sz="quarter" idx="11"/>
          </p:nvPr>
        </p:nvSpPr>
        <p:spPr/>
        <p:txBody>
          <a:bodyPr/>
          <a:lstStyle/>
          <a:p>
            <a:endParaRPr lang="zh-CN" altLang="en-US"/>
          </a:p>
        </p:txBody>
      </p:sp>
      <p:sp>
        <p:nvSpPr>
          <p:cNvPr id="104908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104912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2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2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2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2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3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31" name="页脚占位符 7"/>
          <p:cNvSpPr>
            <a:spLocks noGrp="1"/>
          </p:cNvSpPr>
          <p:nvPr>
            <p:ph type="ftr" sz="quarter" idx="11"/>
          </p:nvPr>
        </p:nvSpPr>
        <p:spPr/>
        <p:txBody>
          <a:bodyPr/>
          <a:lstStyle/>
          <a:p>
            <a:endParaRPr lang="zh-CN" altLang="en-US"/>
          </a:p>
        </p:txBody>
      </p:sp>
      <p:sp>
        <p:nvSpPr>
          <p:cNvPr id="104913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104920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0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0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0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0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1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11" name="页脚占位符 7"/>
          <p:cNvSpPr>
            <a:spLocks noGrp="1"/>
          </p:cNvSpPr>
          <p:nvPr>
            <p:ph type="ftr" sz="quarter" idx="11"/>
          </p:nvPr>
        </p:nvSpPr>
        <p:spPr/>
        <p:txBody>
          <a:bodyPr/>
          <a:lstStyle/>
          <a:p>
            <a:endParaRPr lang="zh-CN" altLang="en-US"/>
          </a:p>
        </p:txBody>
      </p:sp>
      <p:sp>
        <p:nvSpPr>
          <p:cNvPr id="104921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104926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6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6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6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6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6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67" name="页脚占位符 7"/>
          <p:cNvSpPr>
            <a:spLocks noGrp="1"/>
          </p:cNvSpPr>
          <p:nvPr>
            <p:ph type="ftr" sz="quarter" idx="11"/>
          </p:nvPr>
        </p:nvSpPr>
        <p:spPr/>
        <p:txBody>
          <a:bodyPr/>
          <a:lstStyle/>
          <a:p>
            <a:endParaRPr lang="zh-CN" altLang="en-US"/>
          </a:p>
        </p:txBody>
      </p:sp>
      <p:sp>
        <p:nvSpPr>
          <p:cNvPr id="104926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331"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9332"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33"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34" name="日期占位符 4"/>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35" name="页脚占位符 5"/>
          <p:cNvSpPr>
            <a:spLocks noGrp="1"/>
          </p:cNvSpPr>
          <p:nvPr>
            <p:ph type="ftr" sz="quarter" idx="11"/>
          </p:nvPr>
        </p:nvSpPr>
        <p:spPr/>
        <p:txBody>
          <a:bodyPr/>
          <a:lstStyle/>
          <a:p>
            <a:endParaRPr lang="zh-CN" altLang="en-US"/>
          </a:p>
        </p:txBody>
      </p:sp>
      <p:sp>
        <p:nvSpPr>
          <p:cNvPr id="1049336" name="灯片编号占位符 6"/>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104908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8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8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8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8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9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91" name="页脚占位符 7"/>
          <p:cNvSpPr>
            <a:spLocks noGrp="1"/>
          </p:cNvSpPr>
          <p:nvPr>
            <p:ph type="ftr" sz="quarter" idx="11"/>
          </p:nvPr>
        </p:nvSpPr>
        <p:spPr/>
        <p:txBody>
          <a:bodyPr/>
          <a:lstStyle/>
          <a:p>
            <a:endParaRPr lang="zh-CN" altLang="en-US"/>
          </a:p>
        </p:txBody>
      </p:sp>
      <p:sp>
        <p:nvSpPr>
          <p:cNvPr id="104909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1048888"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89"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0"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1"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2"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3"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94" name="页脚占位符 7"/>
          <p:cNvSpPr>
            <a:spLocks noGrp="1"/>
          </p:cNvSpPr>
          <p:nvPr>
            <p:ph type="ftr" sz="quarter" idx="11"/>
          </p:nvPr>
        </p:nvSpPr>
        <p:spPr/>
        <p:txBody>
          <a:bodyPr/>
          <a:lstStyle/>
          <a:p>
            <a:endParaRPr lang="zh-CN" altLang="en-US"/>
          </a:p>
        </p:txBody>
      </p:sp>
      <p:sp>
        <p:nvSpPr>
          <p:cNvPr id="1048895"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1048954"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55"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56"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7"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58"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9"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60" name="页脚占位符 7"/>
          <p:cNvSpPr>
            <a:spLocks noGrp="1"/>
          </p:cNvSpPr>
          <p:nvPr>
            <p:ph type="ftr" sz="quarter" idx="11"/>
          </p:nvPr>
        </p:nvSpPr>
        <p:spPr/>
        <p:txBody>
          <a:bodyPr/>
          <a:lstStyle/>
          <a:p>
            <a:endParaRPr lang="zh-CN" altLang="en-US"/>
          </a:p>
        </p:txBody>
      </p:sp>
      <p:sp>
        <p:nvSpPr>
          <p:cNvPr id="1048961"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104923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3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3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4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4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4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43" name="页脚占位符 7"/>
          <p:cNvSpPr>
            <a:spLocks noGrp="1"/>
          </p:cNvSpPr>
          <p:nvPr>
            <p:ph type="ftr" sz="quarter" idx="11"/>
          </p:nvPr>
        </p:nvSpPr>
        <p:spPr/>
        <p:txBody>
          <a:bodyPr/>
          <a:lstStyle/>
          <a:p>
            <a:endParaRPr lang="zh-CN" altLang="en-US"/>
          </a:p>
        </p:txBody>
      </p:sp>
      <p:sp>
        <p:nvSpPr>
          <p:cNvPr id="104924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104934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4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4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4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4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5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51" name="页脚占位符 7"/>
          <p:cNvSpPr>
            <a:spLocks noGrp="1"/>
          </p:cNvSpPr>
          <p:nvPr>
            <p:ph type="ftr" sz="quarter" idx="11"/>
          </p:nvPr>
        </p:nvSpPr>
        <p:spPr/>
        <p:txBody>
          <a:bodyPr/>
          <a:lstStyle/>
          <a:p>
            <a:endParaRPr lang="zh-CN" altLang="en-US"/>
          </a:p>
        </p:txBody>
      </p:sp>
      <p:sp>
        <p:nvSpPr>
          <p:cNvPr id="104935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104914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5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5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5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5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5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55" name="页脚占位符 7"/>
          <p:cNvSpPr>
            <a:spLocks noGrp="1"/>
          </p:cNvSpPr>
          <p:nvPr>
            <p:ph type="ftr" sz="quarter" idx="11"/>
          </p:nvPr>
        </p:nvSpPr>
        <p:spPr/>
        <p:txBody>
          <a:bodyPr/>
          <a:lstStyle/>
          <a:p>
            <a:endParaRPr lang="zh-CN" altLang="en-US"/>
          </a:p>
        </p:txBody>
      </p:sp>
      <p:sp>
        <p:nvSpPr>
          <p:cNvPr id="104915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104922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2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2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2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2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2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27" name="页脚占位符 7"/>
          <p:cNvSpPr>
            <a:spLocks noGrp="1"/>
          </p:cNvSpPr>
          <p:nvPr>
            <p:ph type="ftr" sz="quarter" idx="11"/>
          </p:nvPr>
        </p:nvSpPr>
        <p:spPr/>
        <p:txBody>
          <a:bodyPr/>
          <a:lstStyle/>
          <a:p>
            <a:endParaRPr lang="zh-CN" altLang="en-US"/>
          </a:p>
        </p:txBody>
      </p:sp>
      <p:sp>
        <p:nvSpPr>
          <p:cNvPr id="104922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104918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9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9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9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9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9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95" name="页脚占位符 7"/>
          <p:cNvSpPr>
            <a:spLocks noGrp="1"/>
          </p:cNvSpPr>
          <p:nvPr>
            <p:ph type="ftr" sz="quarter" idx="11"/>
          </p:nvPr>
        </p:nvSpPr>
        <p:spPr/>
        <p:txBody>
          <a:bodyPr/>
          <a:lstStyle/>
          <a:p>
            <a:endParaRPr lang="zh-CN" altLang="en-US"/>
          </a:p>
        </p:txBody>
      </p:sp>
      <p:sp>
        <p:nvSpPr>
          <p:cNvPr id="104919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104898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8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8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8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89" name="页脚占位符 7"/>
          <p:cNvSpPr>
            <a:spLocks noGrp="1"/>
          </p:cNvSpPr>
          <p:nvPr>
            <p:ph type="ftr" sz="quarter" idx="11"/>
          </p:nvPr>
        </p:nvSpPr>
        <p:spPr/>
        <p:txBody>
          <a:bodyPr/>
          <a:lstStyle/>
          <a:p>
            <a:endParaRPr lang="zh-CN" altLang="en-US"/>
          </a:p>
        </p:txBody>
      </p:sp>
      <p:sp>
        <p:nvSpPr>
          <p:cNvPr id="104899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104906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7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7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7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7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7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75" name="页脚占位符 7"/>
          <p:cNvSpPr>
            <a:spLocks noGrp="1"/>
          </p:cNvSpPr>
          <p:nvPr>
            <p:ph type="ftr" sz="quarter" idx="11"/>
          </p:nvPr>
        </p:nvSpPr>
        <p:spPr/>
        <p:txBody>
          <a:bodyPr/>
          <a:lstStyle/>
          <a:p>
            <a:endParaRPr lang="zh-CN" altLang="en-US"/>
          </a:p>
        </p:txBody>
      </p:sp>
      <p:sp>
        <p:nvSpPr>
          <p:cNvPr id="104907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7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7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7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8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8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82"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83" name="页脚占位符 7"/>
          <p:cNvSpPr>
            <a:spLocks noGrp="1"/>
          </p:cNvSpPr>
          <p:nvPr>
            <p:ph type="ftr" sz="quarter" idx="11"/>
          </p:nvPr>
        </p:nvSpPr>
        <p:spPr/>
        <p:txBody>
          <a:bodyPr/>
          <a:lstStyle/>
          <a:p>
            <a:endParaRPr lang="zh-CN" altLang="en-US"/>
          </a:p>
        </p:txBody>
      </p:sp>
      <p:sp>
        <p:nvSpPr>
          <p:cNvPr id="104928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1048904"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05"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06"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7"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08"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9"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10" name="页脚占位符 7"/>
          <p:cNvSpPr>
            <a:spLocks noGrp="1"/>
          </p:cNvSpPr>
          <p:nvPr>
            <p:ph type="ftr" sz="quarter" idx="11"/>
          </p:nvPr>
        </p:nvSpPr>
        <p:spPr/>
        <p:txBody>
          <a:bodyPr/>
          <a:lstStyle/>
          <a:p>
            <a:endParaRPr lang="zh-CN" altLang="en-US"/>
          </a:p>
        </p:txBody>
      </p:sp>
      <p:sp>
        <p:nvSpPr>
          <p:cNvPr id="1048911"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104892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2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31" name="页脚占位符 7"/>
          <p:cNvSpPr>
            <a:spLocks noGrp="1"/>
          </p:cNvSpPr>
          <p:nvPr>
            <p:ph type="ftr" sz="quarter" idx="11"/>
          </p:nvPr>
        </p:nvSpPr>
        <p:spPr/>
        <p:txBody>
          <a:bodyPr/>
          <a:lstStyle/>
          <a:p>
            <a:endParaRPr lang="zh-CN" altLang="en-US"/>
          </a:p>
        </p:txBody>
      </p:sp>
      <p:sp>
        <p:nvSpPr>
          <p:cNvPr id="104893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104901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1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1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1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1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2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21" name="页脚占位符 7"/>
          <p:cNvSpPr>
            <a:spLocks noGrp="1"/>
          </p:cNvSpPr>
          <p:nvPr>
            <p:ph type="ftr" sz="quarter" idx="11"/>
          </p:nvPr>
        </p:nvSpPr>
        <p:spPr/>
        <p:txBody>
          <a:bodyPr/>
          <a:lstStyle/>
          <a:p>
            <a:endParaRPr lang="zh-CN" altLang="en-US"/>
          </a:p>
        </p:txBody>
      </p:sp>
      <p:sp>
        <p:nvSpPr>
          <p:cNvPr id="104902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104910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0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0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0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0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0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07" name="页脚占位符 7"/>
          <p:cNvSpPr>
            <a:spLocks noGrp="1"/>
          </p:cNvSpPr>
          <p:nvPr>
            <p:ph type="ftr" sz="quarter" idx="11"/>
          </p:nvPr>
        </p:nvSpPr>
        <p:spPr/>
        <p:txBody>
          <a:bodyPr/>
          <a:lstStyle/>
          <a:p>
            <a:endParaRPr lang="zh-CN" altLang="en-US"/>
          </a:p>
        </p:txBody>
      </p:sp>
      <p:sp>
        <p:nvSpPr>
          <p:cNvPr id="104910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104916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6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6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6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6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7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71" name="页脚占位符 7"/>
          <p:cNvSpPr>
            <a:spLocks noGrp="1"/>
          </p:cNvSpPr>
          <p:nvPr>
            <p:ph type="ftr" sz="quarter" idx="11"/>
          </p:nvPr>
        </p:nvSpPr>
        <p:spPr/>
        <p:txBody>
          <a:bodyPr/>
          <a:lstStyle/>
          <a:p>
            <a:endParaRPr lang="zh-CN" altLang="en-US"/>
          </a:p>
        </p:txBody>
      </p:sp>
      <p:sp>
        <p:nvSpPr>
          <p:cNvPr id="104917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104917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7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7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7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7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7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79" name="页脚占位符 7"/>
          <p:cNvSpPr>
            <a:spLocks noGrp="1"/>
          </p:cNvSpPr>
          <p:nvPr>
            <p:ph type="ftr" sz="quarter" idx="11"/>
          </p:nvPr>
        </p:nvSpPr>
        <p:spPr/>
        <p:txBody>
          <a:bodyPr/>
          <a:lstStyle/>
          <a:p>
            <a:endParaRPr lang="zh-CN" altLang="en-US"/>
          </a:p>
        </p:txBody>
      </p:sp>
      <p:sp>
        <p:nvSpPr>
          <p:cNvPr id="104918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1049298"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99"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00"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01"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02"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03"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04" name="页脚占位符 7"/>
          <p:cNvSpPr>
            <a:spLocks noGrp="1"/>
          </p:cNvSpPr>
          <p:nvPr>
            <p:ph type="ftr" sz="quarter" idx="11"/>
          </p:nvPr>
        </p:nvSpPr>
        <p:spPr/>
        <p:txBody>
          <a:bodyPr/>
          <a:lstStyle/>
          <a:p>
            <a:endParaRPr lang="zh-CN" altLang="en-US"/>
          </a:p>
        </p:txBody>
      </p:sp>
      <p:sp>
        <p:nvSpPr>
          <p:cNvPr id="1049305"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104935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5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5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5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5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5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59" name="页脚占位符 7"/>
          <p:cNvSpPr>
            <a:spLocks noGrp="1"/>
          </p:cNvSpPr>
          <p:nvPr>
            <p:ph type="ftr" sz="quarter" idx="11"/>
          </p:nvPr>
        </p:nvSpPr>
        <p:spPr/>
        <p:txBody>
          <a:bodyPr/>
          <a:lstStyle/>
          <a:p>
            <a:endParaRPr lang="zh-CN" altLang="en-US"/>
          </a:p>
        </p:txBody>
      </p:sp>
      <p:sp>
        <p:nvSpPr>
          <p:cNvPr id="104936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104887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7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7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7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8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81" name="页脚占位符 7"/>
          <p:cNvSpPr>
            <a:spLocks noGrp="1"/>
          </p:cNvSpPr>
          <p:nvPr>
            <p:ph type="ftr" sz="quarter" idx="11"/>
          </p:nvPr>
        </p:nvSpPr>
        <p:spPr/>
        <p:txBody>
          <a:bodyPr/>
          <a:lstStyle/>
          <a:p>
            <a:endParaRPr lang="zh-CN" altLang="en-US"/>
          </a:p>
        </p:txBody>
      </p:sp>
      <p:sp>
        <p:nvSpPr>
          <p:cNvPr id="104888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104893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3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3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3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39" name="页脚占位符 7"/>
          <p:cNvSpPr>
            <a:spLocks noGrp="1"/>
          </p:cNvSpPr>
          <p:nvPr>
            <p:ph type="ftr" sz="quarter" idx="11"/>
          </p:nvPr>
        </p:nvSpPr>
        <p:spPr/>
        <p:txBody>
          <a:bodyPr/>
          <a:lstStyle/>
          <a:p>
            <a:endParaRPr lang="zh-CN" altLang="en-US"/>
          </a:p>
        </p:txBody>
      </p:sp>
      <p:sp>
        <p:nvSpPr>
          <p:cNvPr id="104894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104897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7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7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0"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81" name="页脚占位符 7"/>
          <p:cNvSpPr>
            <a:spLocks noGrp="1"/>
          </p:cNvSpPr>
          <p:nvPr>
            <p:ph type="ftr" sz="quarter" idx="11"/>
          </p:nvPr>
        </p:nvSpPr>
        <p:spPr/>
        <p:txBody>
          <a:bodyPr/>
          <a:lstStyle/>
          <a:p>
            <a:endParaRPr lang="zh-CN" altLang="en-US"/>
          </a:p>
        </p:txBody>
      </p:sp>
      <p:sp>
        <p:nvSpPr>
          <p:cNvPr id="104898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104925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5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5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5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5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5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59" name="页脚占位符 7"/>
          <p:cNvSpPr>
            <a:spLocks noGrp="1"/>
          </p:cNvSpPr>
          <p:nvPr>
            <p:ph type="ftr" sz="quarter" idx="11"/>
          </p:nvPr>
        </p:nvSpPr>
        <p:spPr/>
        <p:txBody>
          <a:bodyPr/>
          <a:lstStyle/>
          <a:p>
            <a:endParaRPr lang="zh-CN" altLang="en-US"/>
          </a:p>
        </p:txBody>
      </p:sp>
      <p:sp>
        <p:nvSpPr>
          <p:cNvPr id="104926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1049314"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15"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16"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7"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18"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9"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320" name="页脚占位符 7"/>
          <p:cNvSpPr>
            <a:spLocks noGrp="1"/>
          </p:cNvSpPr>
          <p:nvPr>
            <p:ph type="ftr" sz="quarter" idx="11"/>
          </p:nvPr>
        </p:nvSpPr>
        <p:spPr/>
        <p:txBody>
          <a:bodyPr/>
          <a:lstStyle/>
          <a:p>
            <a:endParaRPr lang="zh-CN" altLang="en-US"/>
          </a:p>
        </p:txBody>
      </p:sp>
      <p:sp>
        <p:nvSpPr>
          <p:cNvPr id="1049321"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
        <p:nvSpPr>
          <p:cNvPr id="1049322"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104913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3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3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3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3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3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39" name="页脚占位符 7"/>
          <p:cNvSpPr>
            <a:spLocks noGrp="1"/>
          </p:cNvSpPr>
          <p:nvPr>
            <p:ph type="ftr" sz="quarter" idx="11"/>
          </p:nvPr>
        </p:nvSpPr>
        <p:spPr/>
        <p:txBody>
          <a:bodyPr/>
          <a:lstStyle/>
          <a:p>
            <a:endParaRPr lang="zh-CN" altLang="en-US"/>
          </a:p>
        </p:txBody>
      </p:sp>
      <p:sp>
        <p:nvSpPr>
          <p:cNvPr id="104914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104921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1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1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1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1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18"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19" name="页脚占位符 7"/>
          <p:cNvSpPr>
            <a:spLocks noGrp="1"/>
          </p:cNvSpPr>
          <p:nvPr>
            <p:ph type="ftr" sz="quarter" idx="11"/>
          </p:nvPr>
        </p:nvSpPr>
        <p:spPr/>
        <p:txBody>
          <a:bodyPr/>
          <a:lstStyle/>
          <a:p>
            <a:endParaRPr lang="zh-CN" altLang="en-US"/>
          </a:p>
        </p:txBody>
      </p:sp>
      <p:sp>
        <p:nvSpPr>
          <p:cNvPr id="104922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9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793" name="日期占位符 2"/>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794" name="页脚占位符 3"/>
          <p:cNvSpPr>
            <a:spLocks noGrp="1"/>
          </p:cNvSpPr>
          <p:nvPr>
            <p:ph type="ftr" sz="quarter" idx="11"/>
          </p:nvPr>
        </p:nvSpPr>
        <p:spPr/>
        <p:txBody>
          <a:bodyPr/>
          <a:lstStyle/>
          <a:p>
            <a:endParaRPr lang="zh-CN" altLang="en-US"/>
          </a:p>
        </p:txBody>
      </p:sp>
      <p:sp>
        <p:nvSpPr>
          <p:cNvPr id="1048795" name="灯片编号占位符 4"/>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2" name="日期占位符 1"/>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583" name="页脚占位符 2"/>
          <p:cNvSpPr>
            <a:spLocks noGrp="1"/>
          </p:cNvSpPr>
          <p:nvPr>
            <p:ph type="ftr" sz="quarter" idx="11"/>
          </p:nvPr>
        </p:nvSpPr>
        <p:spPr/>
        <p:txBody>
          <a:bodyPr/>
          <a:lstStyle/>
          <a:p>
            <a:endParaRPr lang="zh-CN" altLang="en-US"/>
          </a:p>
        </p:txBody>
      </p:sp>
      <p:sp>
        <p:nvSpPr>
          <p:cNvPr id="1048584" name="灯片编号占位符 3"/>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55"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9056"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57"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9058" name="日期占位符 4"/>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59" name="页脚占位符 5"/>
          <p:cNvSpPr>
            <a:spLocks noGrp="1"/>
          </p:cNvSpPr>
          <p:nvPr>
            <p:ph type="ftr" sz="quarter" idx="11"/>
          </p:nvPr>
        </p:nvSpPr>
        <p:spPr/>
        <p:txBody>
          <a:bodyPr/>
          <a:lstStyle/>
          <a:p>
            <a:endParaRPr lang="zh-CN" altLang="en-US"/>
          </a:p>
        </p:txBody>
      </p:sp>
      <p:sp>
        <p:nvSpPr>
          <p:cNvPr id="1049060" name="灯片编号占位符 6"/>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45"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8846"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47"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848" name="日期占位符 4"/>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849" name="页脚占位符 5"/>
          <p:cNvSpPr>
            <a:spLocks noGrp="1"/>
          </p:cNvSpPr>
          <p:nvPr>
            <p:ph type="ftr" sz="quarter" idx="11"/>
          </p:nvPr>
        </p:nvSpPr>
        <p:spPr/>
        <p:txBody>
          <a:bodyPr/>
          <a:lstStyle/>
          <a:p>
            <a:endParaRPr lang="zh-CN" altLang="en-US"/>
          </a:p>
        </p:txBody>
      </p:sp>
      <p:sp>
        <p:nvSpPr>
          <p:cNvPr id="1048850" name="灯片编号占位符 6"/>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41"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942"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3" name="日期占位符 3"/>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8944" name="页脚占位符 4"/>
          <p:cNvSpPr>
            <a:spLocks noGrp="1"/>
          </p:cNvSpPr>
          <p:nvPr>
            <p:ph type="ftr" sz="quarter" idx="11"/>
          </p:nvPr>
        </p:nvSpPr>
        <p:spPr/>
        <p:txBody>
          <a:bodyPr/>
          <a:lstStyle/>
          <a:p>
            <a:endParaRPr lang="zh-CN" altLang="en-US"/>
          </a:p>
        </p:txBody>
      </p:sp>
      <p:sp>
        <p:nvSpPr>
          <p:cNvPr id="1048945"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293"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1049294"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95" name="日期占位符 3"/>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296" name="页脚占位符 4"/>
          <p:cNvSpPr>
            <a:spLocks noGrp="1"/>
          </p:cNvSpPr>
          <p:nvPr>
            <p:ph type="ftr" sz="quarter" idx="11"/>
          </p:nvPr>
        </p:nvSpPr>
        <p:spPr/>
        <p:txBody>
          <a:bodyPr/>
          <a:lstStyle/>
          <a:p>
            <a:endParaRPr lang="zh-CN" altLang="en-US"/>
          </a:p>
        </p:txBody>
      </p:sp>
      <p:sp>
        <p:nvSpPr>
          <p:cNvPr id="1049297"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104903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4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4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4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4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4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045" name="页脚占位符 7"/>
          <p:cNvSpPr>
            <a:spLocks noGrp="1"/>
          </p:cNvSpPr>
          <p:nvPr>
            <p:ph type="ftr" sz="quarter" idx="11"/>
          </p:nvPr>
        </p:nvSpPr>
        <p:spPr/>
        <p:txBody>
          <a:bodyPr/>
          <a:lstStyle/>
          <a:p>
            <a:endParaRPr lang="zh-CN" altLang="en-US"/>
          </a:p>
        </p:txBody>
      </p:sp>
      <p:sp>
        <p:nvSpPr>
          <p:cNvPr id="104904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35"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1048836"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37"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2024/7/23</a:t>
            </a:fld>
            <a:endParaRPr lang="zh-CN" altLang="en-US">
              <a:solidFill>
                <a:prstClr val="black"/>
              </a:solidFill>
            </a:endParaRPr>
          </a:p>
        </p:txBody>
      </p:sp>
      <p:sp>
        <p:nvSpPr>
          <p:cNvPr id="1048838"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1048839"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840"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1048841"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42"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2024/7/23</a:t>
            </a:fld>
            <a:endParaRPr lang="zh-CN" altLang="en-US">
              <a:solidFill>
                <a:prstClr val="black"/>
              </a:solidFill>
            </a:endParaRPr>
          </a:p>
        </p:txBody>
      </p:sp>
      <p:sp>
        <p:nvSpPr>
          <p:cNvPr id="1048843"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1048844"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104910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1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1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1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1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14"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15" name="页脚占位符 7"/>
          <p:cNvSpPr>
            <a:spLocks noGrp="1"/>
          </p:cNvSpPr>
          <p:nvPr>
            <p:ph type="ftr" sz="quarter" idx="11"/>
          </p:nvPr>
        </p:nvSpPr>
        <p:spPr/>
        <p:txBody>
          <a:bodyPr/>
          <a:lstStyle/>
          <a:p>
            <a:endParaRPr lang="zh-CN" altLang="en-US"/>
          </a:p>
        </p:txBody>
      </p:sp>
      <p:sp>
        <p:nvSpPr>
          <p:cNvPr id="104911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104914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4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4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4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4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46" name="日期占位符 6"/>
          <p:cNvSpPr>
            <a:spLocks noGrp="1"/>
          </p:cNvSpPr>
          <p:nvPr>
            <p:ph type="dt" sz="half" idx="10"/>
          </p:nvPr>
        </p:nvSpPr>
        <p:spPr/>
        <p:txBody>
          <a:bodyPr/>
          <a:lstStyle/>
          <a:p>
            <a:fld id="{64AB4783-B9B7-4E55-8B9A-C10D9BCCB595}" type="datetimeFigureOut">
              <a:rPr lang="zh-CN" altLang="en-US" smtClean="0"/>
              <a:t>2024/7/23</a:t>
            </a:fld>
            <a:endParaRPr lang="zh-CN" altLang="en-US"/>
          </a:p>
        </p:txBody>
      </p:sp>
      <p:sp>
        <p:nvSpPr>
          <p:cNvPr id="1049147" name="页脚占位符 7"/>
          <p:cNvSpPr>
            <a:spLocks noGrp="1"/>
          </p:cNvSpPr>
          <p:nvPr>
            <p:ph type="ftr" sz="quarter" idx="11"/>
          </p:nvPr>
        </p:nvSpPr>
        <p:spPr/>
        <p:txBody>
          <a:bodyPr/>
          <a:lstStyle/>
          <a:p>
            <a:endParaRPr lang="zh-CN" altLang="en-US"/>
          </a:p>
        </p:txBody>
      </p:sp>
      <p:sp>
        <p:nvSpPr>
          <p:cNvPr id="104914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48576"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58号-创中黑" panose="00000500000000000000" pitchFamily="2" charset="-122"/>
                <a:ea typeface="字魂58号-创中黑" panose="00000500000000000000" pitchFamily="2" charset="-122"/>
              </a:defRPr>
            </a:lvl1pPr>
          </a:lstStyle>
          <a:p>
            <a:fld id="{64AB4783-B9B7-4E55-8B9A-C10D9BCCB595}" type="datetimeFigureOut">
              <a:rPr lang="zh-CN" altLang="en-US" smtClean="0"/>
              <a:t>2024/7/23</a:t>
            </a:fld>
            <a:endParaRPr lang="zh-CN" altLang="en-US" dirty="0"/>
          </a:p>
        </p:txBody>
      </p:sp>
      <p:sp>
        <p:nvSpPr>
          <p:cNvPr id="1048577"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8号-创中黑" panose="00000500000000000000" pitchFamily="2" charset="-122"/>
                <a:ea typeface="字魂58号-创中黑" panose="00000500000000000000" pitchFamily="2" charset="-122"/>
              </a:defRPr>
            </a:lvl1pPr>
          </a:lstStyle>
          <a:p>
            <a:endParaRPr lang="zh-CN" altLang="en-US" dirty="0"/>
          </a:p>
        </p:txBody>
      </p:sp>
      <p:sp>
        <p:nvSpPr>
          <p:cNvPr id="1048578"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8号-创中黑" panose="00000500000000000000" pitchFamily="2" charset="-122"/>
                <a:ea typeface="字魂58号-创中黑" panose="00000500000000000000" pitchFamily="2" charset="-122"/>
              </a:defRPr>
            </a:lvl1pPr>
          </a:lstStyle>
          <a:p>
            <a:fld id="{7B0E705B-EE69-45B5-A6ED-32F46E8E9A25}" type="slidenum">
              <a:rPr lang="zh-CN" altLang="en-US" smtClean="0"/>
              <a:t>‹#›</a:t>
            </a:fld>
            <a:endParaRPr lang="zh-CN" altLang="en-US" dirty="0"/>
          </a:p>
        </p:txBody>
      </p:sp>
      <p:sp>
        <p:nvSpPr>
          <p:cNvPr id="1048579" name="文本框 6"/>
          <p:cNvSpPr txBox="1"/>
          <p:nvPr userDrawn="1"/>
        </p:nvSpPr>
        <p:spPr>
          <a:xfrm>
            <a:off x="658780" y="56839"/>
            <a:ext cx="3210340" cy="553998"/>
          </a:xfrm>
          <a:prstGeom prst="rect">
            <a:avLst/>
          </a:prstGeom>
          <a:noFill/>
        </p:spPr>
        <p:txBody>
          <a:bodyPr wrap="square" rtlCol="0">
            <a:spAutoFit/>
          </a:bodyPr>
          <a:lstStyle/>
          <a:p>
            <a:r>
              <a:rPr lang="zh-CN" altLang="en-US" sz="3000" b="1" spc="0" dirty="0">
                <a:latin typeface="微软雅黑" panose="020B0503020204020204" pitchFamily="34" charset="-122"/>
                <a:ea typeface="微软雅黑" panose="020B0503020204020204" pitchFamily="34" charset="-122"/>
              </a:rPr>
              <a:t>工作汇报</a:t>
            </a:r>
          </a:p>
        </p:txBody>
      </p:sp>
      <p:sp>
        <p:nvSpPr>
          <p:cNvPr id="1048580" name="文本框 7"/>
          <p:cNvSpPr txBox="1"/>
          <p:nvPr userDrawn="1"/>
        </p:nvSpPr>
        <p:spPr>
          <a:xfrm>
            <a:off x="658779" y="475955"/>
            <a:ext cx="3942249" cy="295978"/>
          </a:xfrm>
          <a:prstGeom prst="rect">
            <a:avLst/>
          </a:prstGeom>
          <a:noFill/>
        </p:spPr>
        <p:txBody>
          <a:bodyPr wrap="square" rtlCol="0">
            <a:spAutoFit/>
          </a:bodyPr>
          <a:lstStyle/>
          <a:p>
            <a:pPr eaLnBrk="0">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rPr>
              <a:t>Nunc </a:t>
            </a:r>
            <a:r>
              <a:rPr lang="en-US" altLang="zh-CN" sz="1000" dirty="0" err="1">
                <a:solidFill>
                  <a:srgbClr val="000000"/>
                </a:solidFill>
                <a:latin typeface="微软雅黑" panose="020B0503020204020204" pitchFamily="34" charset="-122"/>
                <a:ea typeface="微软雅黑" panose="020B0503020204020204" pitchFamily="34" charset="-122"/>
              </a:rPr>
              <a:t>viverra</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imperdiet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enim</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Fusce</a:t>
            </a:r>
            <a:r>
              <a:rPr lang="en-US" altLang="zh-CN" sz="1000" dirty="0">
                <a:solidFill>
                  <a:srgbClr val="000000"/>
                </a:solidFill>
                <a:latin typeface="微软雅黑" panose="020B0503020204020204" pitchFamily="34" charset="-122"/>
                <a:ea typeface="微软雅黑" panose="020B0503020204020204" pitchFamily="34" charset="-122"/>
              </a:rPr>
              <a:t> est. </a:t>
            </a:r>
            <a:r>
              <a:rPr lang="en-US" altLang="zh-CN" sz="1000" dirty="0" err="1">
                <a:solidFill>
                  <a:srgbClr val="000000"/>
                </a:solidFill>
                <a:latin typeface="微软雅黑" panose="020B0503020204020204" pitchFamily="34" charset="-122"/>
                <a:ea typeface="微软雅黑" panose="020B0503020204020204" pitchFamily="34" charset="-122"/>
              </a:rPr>
              <a:t>Vivamus</a:t>
            </a:r>
            <a:r>
              <a:rPr lang="en-US" altLang="zh-CN" sz="1000" dirty="0">
                <a:solidFill>
                  <a:srgbClr val="000000"/>
                </a:solidFill>
                <a:latin typeface="微软雅黑" panose="020B0503020204020204" pitchFamily="34" charset="-122"/>
                <a:ea typeface="微软雅黑" panose="020B0503020204020204" pitchFamily="34" charset="-122"/>
              </a:rPr>
              <a:t> a </a:t>
            </a:r>
            <a:r>
              <a:rPr lang="en-US" altLang="zh-CN" sz="1000" dirty="0" err="1">
                <a:solidFill>
                  <a:srgbClr val="000000"/>
                </a:solidFill>
                <a:latin typeface="微软雅黑" panose="020B0503020204020204" pitchFamily="34" charset="-122"/>
                <a:ea typeface="微软雅黑" panose="020B0503020204020204" pitchFamily="34" charset="-122"/>
              </a:rPr>
              <a:t>tellus</a:t>
            </a:r>
            <a:r>
              <a:rPr lang="en-US" altLang="zh-CN" sz="1000" dirty="0">
                <a:solidFill>
                  <a:srgbClr val="000000"/>
                </a:solidFill>
                <a:latin typeface="微软雅黑" panose="020B0503020204020204" pitchFamily="34" charset="-122"/>
                <a:ea typeface="微软雅黑" panose="020B0503020204020204" pitchFamily="34" charset="-122"/>
              </a:rPr>
              <a:t>.</a:t>
            </a:r>
          </a:p>
        </p:txBody>
      </p:sp>
      <p:sp>
        <p:nvSpPr>
          <p:cNvPr id="1048581" name="空心弧 8"/>
          <p:cNvSpPr/>
          <p:nvPr userDrawn="1"/>
        </p:nvSpPr>
        <p:spPr>
          <a:xfrm rot="5400000">
            <a:off x="-262758" y="-256663"/>
            <a:ext cx="894520" cy="894520"/>
          </a:xfrm>
          <a:prstGeom prst="blockArc">
            <a:avLst>
              <a:gd name="adj1" fmla="val 10800000"/>
              <a:gd name="adj2" fmla="val 4600532"/>
              <a:gd name="adj3" fmla="val 28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58号-创中黑" panose="00000500000000000000" pitchFamily="2" charset="-122"/>
              <a:ea typeface="字魂58号-创中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 id="2147483871" r:id="rId50"/>
    <p:sldLayoutId id="2147483872" r:id="rId51"/>
    <p:sldLayoutId id="2147483873" r:id="rId52"/>
    <p:sldLayoutId id="2147483874" r:id="rId53"/>
    <p:sldLayoutId id="2147483875" r:id="rId54"/>
    <p:sldLayoutId id="2147483876" r:id="rId55"/>
    <p:sldLayoutId id="2147483877" r:id="rId56"/>
    <p:sldLayoutId id="2147483878" r:id="rId57"/>
    <p:sldLayoutId id="2147483879" r:id="rId58"/>
    <p:sldLayoutId id="2147483880" r:id="rId59"/>
    <p:sldLayoutId id="2147483881" r:id="rId60"/>
    <p:sldLayoutId id="2147483882" r:id="rId61"/>
    <p:sldLayoutId id="2147483883" r:id="rId62"/>
    <p:sldLayoutId id="2147483884" r:id="rId63"/>
    <p:sldLayoutId id="2147483885" r:id="rId64"/>
    <p:sldLayoutId id="2147483886" r:id="rId65"/>
    <p:sldLayoutId id="2147483887" r:id="rId66"/>
    <p:sldLayoutId id="2147483888" r:id="rId67"/>
    <p:sldLayoutId id="2147483889" r:id="rId68"/>
    <p:sldLayoutId id="2147483890" r:id="rId69"/>
  </p:sldLayoutIdLst>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字魂58号-创中黑" panose="00000500000000000000" pitchFamily="2" charset="-122"/>
          <a:ea typeface="字魂58号-创中黑"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字魂58号-创中黑" panose="00000500000000000000" pitchFamily="2" charset="-122"/>
          <a:ea typeface="字魂58号-创中黑"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字魂58号-创中黑" panose="00000500000000000000" pitchFamily="2" charset="-122"/>
          <a:ea typeface="字魂58号-创中黑"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字魂58号-创中黑" panose="00000500000000000000" pitchFamily="2" charset="-122"/>
          <a:ea typeface="字魂58号-创中黑"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8号-创中黑" panose="00000500000000000000" pitchFamily="2" charset="-122"/>
          <a:ea typeface="字魂58号-创中黑"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8号-创中黑" panose="00000500000000000000" pitchFamily="2" charset="-122"/>
          <a:ea typeface="字魂58号-创中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5.xml"/><Relationship Id="rId5" Type="http://schemas.openxmlformats.org/officeDocument/2006/relationships/image" Target="../media/image11.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22"/>
          <p:cNvSpPr/>
          <p:nvPr/>
        </p:nvSpPr>
        <p:spPr>
          <a:xfrm>
            <a:off x="-405756" y="-4493"/>
            <a:ext cx="12192000" cy="6783770"/>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52" name="图片 6" descr="图片包含 游戏机, 光盘  描述已自动生成"/>
          <p:cNvPicPr>
            <a:picLocks noChangeAspect="1"/>
          </p:cNvPicPr>
          <p:nvPr/>
        </p:nvPicPr>
        <p:blipFill rotWithShape="1">
          <a:blip r:embed="rId3" cstate="print"/>
          <a:srcRect l="31238" t="13618" r="31167" b="13370"/>
          <a:stretch>
            <a:fillRect/>
          </a:stretch>
        </p:blipFill>
        <p:spPr>
          <a:xfrm>
            <a:off x="6649099" y="-4493"/>
            <a:ext cx="5519260" cy="6858000"/>
          </a:xfrm>
          <a:prstGeom prst="rect">
            <a:avLst/>
          </a:prstGeom>
        </p:spPr>
      </p:pic>
      <p:sp>
        <p:nvSpPr>
          <p:cNvPr id="1048586" name="AutoShape 108"/>
          <p:cNvSpPr/>
          <p:nvPr/>
        </p:nvSpPr>
        <p:spPr bwMode="auto">
          <a:xfrm rot="5400000">
            <a:off x="268284" y="265870"/>
            <a:ext cx="274944" cy="268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9048" tIns="19048" rIns="19048" bIns="19048" anchor="ctr"/>
          <a:lstStyle/>
          <a:p>
            <a:pPr defTabSz="171450"/>
            <a:endParaRPr lang="es-ES" sz="1050" dirty="0">
              <a:effectLst>
                <a:outerShdw blurRad="38100" dist="38100" dir="2700000" algn="tl">
                  <a:srgbClr val="000000"/>
                </a:outerShdw>
              </a:effectLst>
              <a:cs typeface="+mn-ea"/>
              <a:sym typeface="+mn-lt"/>
            </a:endParaRPr>
          </a:p>
        </p:txBody>
      </p:sp>
      <p:sp>
        <p:nvSpPr>
          <p:cNvPr id="1048587" name="文本框 10"/>
          <p:cNvSpPr txBox="1"/>
          <p:nvPr/>
        </p:nvSpPr>
        <p:spPr>
          <a:xfrm flipV="1">
            <a:off x="-493564" y="-4492"/>
            <a:ext cx="2125980" cy="6858000"/>
          </a:xfrm>
          <a:prstGeom prst="rect">
            <a:avLst/>
          </a:prstGeom>
          <a:noFill/>
        </p:spPr>
        <p:txBody>
          <a:bodyPr vert="eaVert" wrap="square" rtlCol="0">
            <a:spAutoFit/>
          </a:bodyPr>
          <a:lstStyle/>
          <a:p>
            <a:r>
              <a:rPr lang="en-US" altLang="zh-CN" sz="13000" b="1" dirty="0">
                <a:solidFill>
                  <a:srgbClr val="212C6A"/>
                </a:solidFill>
                <a:cs typeface="+mn-ea"/>
                <a:sym typeface="+mn-lt"/>
              </a:rPr>
              <a:t>WORK</a:t>
            </a:r>
            <a:endParaRPr lang="zh-CN" altLang="en-US" sz="13000" b="1" dirty="0">
              <a:solidFill>
                <a:srgbClr val="212C6A"/>
              </a:solidFill>
              <a:cs typeface="+mn-ea"/>
              <a:sym typeface="+mn-lt"/>
            </a:endParaRPr>
          </a:p>
        </p:txBody>
      </p:sp>
      <p:sp>
        <p:nvSpPr>
          <p:cNvPr id="1048588" name="文本框 11"/>
          <p:cNvSpPr txBox="1"/>
          <p:nvPr/>
        </p:nvSpPr>
        <p:spPr>
          <a:xfrm>
            <a:off x="751704" y="860136"/>
            <a:ext cx="8181588" cy="461665"/>
          </a:xfrm>
          <a:prstGeom prst="rect">
            <a:avLst/>
          </a:prstGeom>
          <a:noFill/>
        </p:spPr>
        <p:txBody>
          <a:bodyPr wrap="square" rtlCol="0">
            <a:spAutoFit/>
          </a:bodyPr>
          <a:lstStyle/>
          <a:p>
            <a:r>
              <a:rPr lang="zh-CN" altLang="en-US" sz="2400" b="1" spc="300" dirty="0">
                <a:solidFill>
                  <a:schemeClr val="bg1"/>
                </a:solidFill>
                <a:cs typeface="+mn-ea"/>
                <a:sym typeface="+mn-lt"/>
              </a:rPr>
              <a:t>中国大学生计算机设计大赛</a:t>
            </a:r>
          </a:p>
        </p:txBody>
      </p:sp>
      <p:sp>
        <p:nvSpPr>
          <p:cNvPr id="1048590" name="文本框 13"/>
          <p:cNvSpPr txBox="1"/>
          <p:nvPr/>
        </p:nvSpPr>
        <p:spPr>
          <a:xfrm>
            <a:off x="405756" y="2833679"/>
            <a:ext cx="7933615" cy="584775"/>
          </a:xfrm>
          <a:prstGeom prst="rect">
            <a:avLst/>
          </a:prstGeom>
          <a:noFill/>
        </p:spPr>
        <p:txBody>
          <a:bodyPr wrap="square" rtlCol="0">
            <a:spAutoFit/>
          </a:bodyPr>
          <a:lstStyle/>
          <a:p>
            <a:r>
              <a:rPr lang="zh-CN" altLang="en-US" sz="3200" b="1" spc="300" dirty="0">
                <a:solidFill>
                  <a:schemeClr val="bg2"/>
                </a:solidFill>
                <a:cs typeface="+mn-ea"/>
                <a:sym typeface="+mn-lt"/>
              </a:rPr>
              <a:t>面向统计学的数据计算可视化分析平台</a:t>
            </a:r>
          </a:p>
        </p:txBody>
      </p:sp>
      <p:grpSp>
        <p:nvGrpSpPr>
          <p:cNvPr id="85" name="组合 23"/>
          <p:cNvGrpSpPr/>
          <p:nvPr/>
        </p:nvGrpSpPr>
        <p:grpSpPr>
          <a:xfrm>
            <a:off x="1837836" y="3727942"/>
            <a:ext cx="1190392" cy="45720"/>
            <a:chOff x="1652073" y="3644911"/>
            <a:chExt cx="1190392" cy="45720"/>
          </a:xfrm>
        </p:grpSpPr>
        <p:sp>
          <p:nvSpPr>
            <p:cNvPr id="1048591"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592"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593"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594"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
        <p:nvSpPr>
          <p:cNvPr id="1048595" name="文本框 21"/>
          <p:cNvSpPr txBox="1"/>
          <p:nvPr/>
        </p:nvSpPr>
        <p:spPr>
          <a:xfrm>
            <a:off x="2348845" y="6046363"/>
            <a:ext cx="3715582" cy="369332"/>
          </a:xfrm>
          <a:prstGeom prst="rect">
            <a:avLst/>
          </a:prstGeom>
          <a:noFill/>
        </p:spPr>
        <p:txBody>
          <a:bodyPr vert="horz" wrap="square" lIns="91440" tIns="45720" rIns="91440" bIns="45720" numCol="1" anchor="t">
            <a:spAutoFit/>
          </a:bodyPr>
          <a:lstStyle/>
          <a:p>
            <a:pPr defTabSz="508000" eaLnBrk="0"/>
            <a:r>
              <a:rPr lang="zh-CN" altLang="en-US" dirty="0">
                <a:solidFill>
                  <a:schemeClr val="bg1"/>
                </a:solidFill>
                <a:cs typeface="+mn-ea"/>
                <a:sym typeface="+mn-lt"/>
              </a:rPr>
              <a:t>演示</a:t>
            </a:r>
            <a:r>
              <a:rPr lang="en-US" altLang="ko-KR" dirty="0">
                <a:solidFill>
                  <a:schemeClr val="bg1"/>
                </a:solidFill>
                <a:cs typeface="+mn-ea"/>
                <a:sym typeface="+mn-lt"/>
              </a:rPr>
              <a:t>：</a:t>
            </a:r>
            <a:r>
              <a:rPr lang="zh-CN" altLang="en-US" dirty="0">
                <a:solidFill>
                  <a:schemeClr val="bg1"/>
                </a:solidFill>
                <a:cs typeface="+mn-ea"/>
                <a:sym typeface="+mn-lt"/>
              </a:rPr>
              <a:t>王贤安</a:t>
            </a:r>
            <a:endParaRPr lang="en-US" altLang="zh-CN" dirty="0">
              <a:solidFill>
                <a:schemeClr val="bg1"/>
              </a:solidFill>
              <a:cs typeface="+mn-ea"/>
              <a:sym typeface="+mn-lt"/>
            </a:endParaRPr>
          </a:p>
        </p:txBody>
      </p:sp>
      <p:sp>
        <p:nvSpPr>
          <p:cNvPr id="4" name="文本框 3">
            <a:extLst>
              <a:ext uri="{FF2B5EF4-FFF2-40B4-BE49-F238E27FC236}">
                <a16:creationId xmlns:a16="http://schemas.microsoft.com/office/drawing/2014/main" id="{67C5192B-D459-EA15-76BF-29BD3339CF71}"/>
              </a:ext>
            </a:extLst>
          </p:cNvPr>
          <p:cNvSpPr txBox="1"/>
          <p:nvPr/>
        </p:nvSpPr>
        <p:spPr>
          <a:xfrm>
            <a:off x="1397308" y="1434747"/>
            <a:ext cx="4601227" cy="523220"/>
          </a:xfrm>
          <a:prstGeom prst="rect">
            <a:avLst/>
          </a:prstGeom>
          <a:noFill/>
        </p:spPr>
        <p:txBody>
          <a:bodyPr wrap="square" rtlCol="0">
            <a:spAutoFit/>
          </a:bodyPr>
          <a:lstStyle/>
          <a:p>
            <a:r>
              <a:rPr lang="zh-CN" altLang="en-US" sz="2800" b="1" dirty="0">
                <a:solidFill>
                  <a:schemeClr val="bg1"/>
                </a:solidFill>
              </a:rPr>
              <a:t>上海第二工业大学</a:t>
            </a:r>
          </a:p>
        </p:txBody>
      </p:sp>
      <p:sp>
        <p:nvSpPr>
          <p:cNvPr id="2" name="文本框 11">
            <a:extLst>
              <a:ext uri="{FF2B5EF4-FFF2-40B4-BE49-F238E27FC236}">
                <a16:creationId xmlns:a16="http://schemas.microsoft.com/office/drawing/2014/main" id="{C763CF18-DE70-EC69-5275-A9BE6BC04B12}"/>
              </a:ext>
            </a:extLst>
          </p:cNvPr>
          <p:cNvSpPr txBox="1"/>
          <p:nvPr/>
        </p:nvSpPr>
        <p:spPr>
          <a:xfrm>
            <a:off x="5424070" y="6071959"/>
            <a:ext cx="8181588" cy="369332"/>
          </a:xfrm>
          <a:prstGeom prst="rect">
            <a:avLst/>
          </a:prstGeom>
          <a:noFill/>
        </p:spPr>
        <p:txBody>
          <a:bodyPr wrap="square" rtlCol="0">
            <a:spAutoFit/>
          </a:bodyPr>
          <a:lstStyle/>
          <a:p>
            <a:r>
              <a:rPr lang="zh-CN" altLang="en-US" b="1" spc="300" dirty="0">
                <a:solidFill>
                  <a:schemeClr val="bg1"/>
                </a:solidFill>
                <a:cs typeface="+mn-ea"/>
                <a:sym typeface="+mn-lt"/>
              </a:rPr>
              <a:t>作品小类：</a:t>
            </a:r>
            <a:r>
              <a:rPr lang="en-US" altLang="zh-CN" b="1" spc="300" dirty="0">
                <a:solidFill>
                  <a:schemeClr val="bg1"/>
                </a:solidFill>
                <a:cs typeface="+mn-ea"/>
                <a:sym typeface="+mn-lt"/>
              </a:rPr>
              <a:t>Web</a:t>
            </a:r>
            <a:r>
              <a:rPr lang="zh-CN" altLang="en-US" b="1" spc="300" dirty="0">
                <a:solidFill>
                  <a:schemeClr val="bg1"/>
                </a:solidFill>
                <a:cs typeface="+mn-ea"/>
                <a:sym typeface="+mn-lt"/>
              </a:rPr>
              <a:t>应用与开发</a:t>
            </a:r>
          </a:p>
        </p:txBody>
      </p:sp>
      <p:sp>
        <p:nvSpPr>
          <p:cNvPr id="3" name="文本框 21">
            <a:extLst>
              <a:ext uri="{FF2B5EF4-FFF2-40B4-BE49-F238E27FC236}">
                <a16:creationId xmlns:a16="http://schemas.microsoft.com/office/drawing/2014/main" id="{DF1B6829-96D8-B5CB-5A72-619158F11B25}"/>
              </a:ext>
            </a:extLst>
          </p:cNvPr>
          <p:cNvSpPr txBox="1"/>
          <p:nvPr/>
        </p:nvSpPr>
        <p:spPr>
          <a:xfrm>
            <a:off x="1023019" y="4827913"/>
            <a:ext cx="5232956" cy="369332"/>
          </a:xfrm>
          <a:prstGeom prst="rect">
            <a:avLst/>
          </a:prstGeom>
          <a:noFill/>
        </p:spPr>
        <p:txBody>
          <a:bodyPr vert="horz" wrap="square" lIns="91440" tIns="45720" rIns="91440" bIns="45720" numCol="1" anchor="t">
            <a:spAutoFit/>
          </a:bodyPr>
          <a:lstStyle/>
          <a:p>
            <a:pPr defTabSz="508000" eaLnBrk="0"/>
            <a:r>
              <a:rPr lang="zh-CN" altLang="en-US" dirty="0">
                <a:solidFill>
                  <a:schemeClr val="bg1"/>
                </a:solidFill>
                <a:cs typeface="+mn-ea"/>
                <a:sym typeface="+mn-lt"/>
              </a:rPr>
              <a:t>作者</a:t>
            </a:r>
            <a:r>
              <a:rPr lang="en-US" altLang="ko-KR" dirty="0">
                <a:solidFill>
                  <a:schemeClr val="bg1"/>
                </a:solidFill>
                <a:cs typeface="+mn-ea"/>
                <a:sym typeface="+mn-lt"/>
              </a:rPr>
              <a:t>：</a:t>
            </a:r>
            <a:r>
              <a:rPr lang="zh-CN" altLang="en-US" dirty="0">
                <a:solidFill>
                  <a:schemeClr val="bg1"/>
                </a:solidFill>
                <a:cs typeface="+mn-ea"/>
                <a:sym typeface="+mn-lt"/>
              </a:rPr>
              <a:t>王贤安 唐振川 李辰彦 何秀敏 张倬诚</a:t>
            </a:r>
            <a:endParaRPr lang="en-US" altLang="zh-CN" dirty="0">
              <a:solidFill>
                <a:schemeClr val="bg1"/>
              </a:solidFill>
              <a:cs typeface="+mn-ea"/>
              <a:sym typeface="+mn-lt"/>
            </a:endParaRPr>
          </a:p>
        </p:txBody>
      </p:sp>
      <p:sp>
        <p:nvSpPr>
          <p:cNvPr id="5" name="文本框 21">
            <a:extLst>
              <a:ext uri="{FF2B5EF4-FFF2-40B4-BE49-F238E27FC236}">
                <a16:creationId xmlns:a16="http://schemas.microsoft.com/office/drawing/2014/main" id="{5157D50B-4387-406E-3172-452ACB545FA1}"/>
              </a:ext>
            </a:extLst>
          </p:cNvPr>
          <p:cNvSpPr txBox="1"/>
          <p:nvPr/>
        </p:nvSpPr>
        <p:spPr>
          <a:xfrm>
            <a:off x="1827320" y="5313450"/>
            <a:ext cx="3715582" cy="369332"/>
          </a:xfrm>
          <a:prstGeom prst="rect">
            <a:avLst/>
          </a:prstGeom>
          <a:noFill/>
        </p:spPr>
        <p:txBody>
          <a:bodyPr vert="horz" wrap="square" lIns="91440" tIns="45720" rIns="91440" bIns="45720" numCol="1" anchor="t">
            <a:spAutoFit/>
          </a:bodyPr>
          <a:lstStyle/>
          <a:p>
            <a:pPr defTabSz="508000" eaLnBrk="0"/>
            <a:r>
              <a:rPr lang="zh-CN" altLang="en-US" dirty="0">
                <a:solidFill>
                  <a:schemeClr val="bg1"/>
                </a:solidFill>
                <a:cs typeface="+mn-ea"/>
                <a:sym typeface="+mn-lt"/>
              </a:rPr>
              <a:t>指导老师</a:t>
            </a:r>
            <a:r>
              <a:rPr lang="en-US" altLang="ko-KR" dirty="0">
                <a:solidFill>
                  <a:schemeClr val="bg1"/>
                </a:solidFill>
                <a:cs typeface="+mn-ea"/>
                <a:sym typeface="+mn-lt"/>
              </a:rPr>
              <a:t>：</a:t>
            </a:r>
            <a:r>
              <a:rPr lang="zh-CN" altLang="en-US" dirty="0">
                <a:solidFill>
                  <a:schemeClr val="bg1"/>
                </a:solidFill>
                <a:cs typeface="+mn-ea"/>
                <a:sym typeface="+mn-lt"/>
              </a:rPr>
              <a:t>朱丹丽 于程程</a:t>
            </a:r>
            <a:endParaRPr lang="en-US" altLang="zh-CN" dirty="0">
              <a:solidFill>
                <a:schemeClr val="bg1"/>
              </a:solidFill>
              <a:cs typeface="+mn-ea"/>
              <a:sym typeface="+mn-lt"/>
            </a:endParaRPr>
          </a:p>
        </p:txBody>
      </p:sp>
      <p:sp>
        <p:nvSpPr>
          <p:cNvPr id="6" name="文本框 8">
            <a:extLst>
              <a:ext uri="{FF2B5EF4-FFF2-40B4-BE49-F238E27FC236}">
                <a16:creationId xmlns:a16="http://schemas.microsoft.com/office/drawing/2014/main" id="{D2003177-7830-85E1-B1F2-36C6CE7BF005}"/>
              </a:ext>
            </a:extLst>
          </p:cNvPr>
          <p:cNvSpPr txBox="1"/>
          <p:nvPr/>
        </p:nvSpPr>
        <p:spPr>
          <a:xfrm>
            <a:off x="680360" y="245855"/>
            <a:ext cx="12349019" cy="276999"/>
          </a:xfrm>
          <a:prstGeom prst="rect">
            <a:avLst/>
          </a:prstGeom>
          <a:noFill/>
          <a:ln>
            <a:noFill/>
          </a:ln>
        </p:spPr>
        <p:txBody>
          <a:bodyPr wrap="square" rtlCol="0">
            <a:spAutoFit/>
          </a:bodyPr>
          <a:lstStyle/>
          <a:p>
            <a:pPr algn="l"/>
            <a:r>
              <a:rPr lang="en-US" altLang="zh-CN" sz="1200" dirty="0">
                <a:solidFill>
                  <a:srgbClr val="F8F8F3"/>
                </a:solidFill>
                <a:cs typeface="+mn-ea"/>
                <a:sym typeface="+mn-lt"/>
              </a:rPr>
              <a:t>DATA                               COMPUTING                           VISUALIZATION                              ANALYSIS                                  STATISTICS </a:t>
            </a:r>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588"/>
                                        </p:tgtEl>
                                        <p:attrNameLst>
                                          <p:attrName>style.visibility</p:attrName>
                                        </p:attrNameLst>
                                      </p:cBhvr>
                                      <p:to>
                                        <p:strVal val="visible"/>
                                      </p:to>
                                    </p:set>
                                    <p:animEffect transition="in" filter="wipe(left)">
                                      <p:cBhvr>
                                        <p:cTn id="7" dur="500"/>
                                        <p:tgtEl>
                                          <p:spTgt spid="104858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590"/>
                                        </p:tgtEl>
                                        <p:attrNameLst>
                                          <p:attrName>style.visibility</p:attrName>
                                        </p:attrNameLst>
                                      </p:cBhvr>
                                      <p:to>
                                        <p:strVal val="visible"/>
                                      </p:to>
                                    </p:set>
                                    <p:animEffect transition="in" filter="fade">
                                      <p:cBhvr>
                                        <p:cTn id="12" dur="1000"/>
                                        <p:tgtEl>
                                          <p:spTgt spid="1048590"/>
                                        </p:tgtEl>
                                      </p:cBhvr>
                                    </p:animEffect>
                                    <p:anim calcmode="lin" valueType="num">
                                      <p:cBhvr>
                                        <p:cTn id="13" dur="1000" fill="hold"/>
                                        <p:tgtEl>
                                          <p:spTgt spid="1048590"/>
                                        </p:tgtEl>
                                        <p:attrNameLst>
                                          <p:attrName>ppt_x</p:attrName>
                                        </p:attrNameLst>
                                      </p:cBhvr>
                                      <p:tavLst>
                                        <p:tav tm="0">
                                          <p:val>
                                            <p:strVal val="#ppt_x"/>
                                          </p:val>
                                        </p:tav>
                                        <p:tav tm="100000">
                                          <p:val>
                                            <p:strVal val="#ppt_x"/>
                                          </p:val>
                                        </p:tav>
                                      </p:tavLst>
                                    </p:anim>
                                    <p:anim calcmode="lin" valueType="num">
                                      <p:cBhvr>
                                        <p:cTn id="14" dur="1000" fill="hold"/>
                                        <p:tgtEl>
                                          <p:spTgt spid="10485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500"/>
                                        <p:tgtEl>
                                          <p:spTgt spid="85"/>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1048595"/>
                                        </p:tgtEl>
                                        <p:attrNameLst>
                                          <p:attrName>style.visibility</p:attrName>
                                        </p:attrNameLst>
                                      </p:cBhvr>
                                      <p:to>
                                        <p:strVal val="visible"/>
                                      </p:to>
                                    </p:set>
                                    <p:animEffect transition="in" filter="fade">
                                      <p:cBhvr>
                                        <p:cTn id="22" dur="1000"/>
                                        <p:tgtEl>
                                          <p:spTgt spid="1048595"/>
                                        </p:tgtEl>
                                      </p:cBhvr>
                                    </p:animEffect>
                                    <p:anim calcmode="lin" valueType="num">
                                      <p:cBhvr>
                                        <p:cTn id="23" dur="1000" fill="hold"/>
                                        <p:tgtEl>
                                          <p:spTgt spid="1048595"/>
                                        </p:tgtEl>
                                        <p:attrNameLst>
                                          <p:attrName>ppt_x</p:attrName>
                                        </p:attrNameLst>
                                      </p:cBhvr>
                                      <p:tavLst>
                                        <p:tav tm="0">
                                          <p:val>
                                            <p:strVal val="#ppt_x"/>
                                          </p:val>
                                        </p:tav>
                                        <p:tav tm="100000">
                                          <p:val>
                                            <p:strVal val="#ppt_x"/>
                                          </p:val>
                                        </p:tav>
                                      </p:tavLst>
                                    </p:anim>
                                    <p:anim calcmode="lin" valueType="num">
                                      <p:cBhvr>
                                        <p:cTn id="24" dur="1000" fill="hold"/>
                                        <p:tgtEl>
                                          <p:spTgt spid="104859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8" grpId="0"/>
      <p:bldP spid="1048590" grpId="0"/>
      <p:bldP spid="1048595" grpId="0"/>
      <p:bldP spid="2" grpId="0"/>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6B6C1333-24CC-5C75-4D3B-CA23DF9EB60A}"/>
              </a:ext>
            </a:extLst>
          </p:cNvPr>
          <p:cNvSpPr/>
          <p:nvPr/>
        </p:nvSpPr>
        <p:spPr>
          <a:xfrm>
            <a:off x="1773582" y="5360777"/>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6"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87"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88"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89"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90"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91"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2"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3"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5" name="Group 25"/>
          <p:cNvGrpSpPr/>
          <p:nvPr/>
        </p:nvGrpSpPr>
        <p:grpSpPr>
          <a:xfrm>
            <a:off x="1373651" y="3006583"/>
            <a:ext cx="228443" cy="219464"/>
            <a:chOff x="8402638" y="2208213"/>
            <a:chExt cx="473075" cy="461962"/>
          </a:xfrm>
          <a:solidFill>
            <a:schemeClr val="bg1"/>
          </a:solidFill>
        </p:grpSpPr>
        <p:sp>
          <p:nvSpPr>
            <p:cNvPr id="1048694"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5"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6"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7"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8"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9"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00" name="矩形 47"/>
          <p:cNvSpPr/>
          <p:nvPr/>
        </p:nvSpPr>
        <p:spPr>
          <a:xfrm>
            <a:off x="3436969" y="4389392"/>
            <a:ext cx="4377253" cy="400110"/>
          </a:xfrm>
          <a:prstGeom prst="rect">
            <a:avLst/>
          </a:prstGeom>
        </p:spPr>
        <p:txBody>
          <a:bodyPr wrap="square">
            <a:spAutoFit/>
          </a:bodyPr>
          <a:lstStyle/>
          <a:p>
            <a:pPr algn="ctr">
              <a:spcBef>
                <a:spcPct val="0"/>
              </a:spcBef>
            </a:pPr>
            <a:r>
              <a:rPr lang="en-US" altLang="zh-CN" sz="2000" b="1" dirty="0">
                <a:cs typeface="+mn-ea"/>
                <a:sym typeface="+mn-lt"/>
              </a:rPr>
              <a:t>FISHER</a:t>
            </a:r>
            <a:r>
              <a:rPr lang="zh-CN" altLang="en-US" sz="2000" b="1" dirty="0">
                <a:cs typeface="+mn-ea"/>
                <a:sym typeface="+mn-lt"/>
              </a:rPr>
              <a:t>判别分析计算界面</a:t>
            </a:r>
            <a:endParaRPr lang="en-US" altLang="zh-CN" sz="2000" b="1" dirty="0">
              <a:cs typeface="+mn-ea"/>
              <a:sym typeface="+mn-lt"/>
            </a:endParaRPr>
          </a:p>
        </p:txBody>
      </p:sp>
      <p:sp>
        <p:nvSpPr>
          <p:cNvPr id="10" name="文本框 9">
            <a:extLst>
              <a:ext uri="{FF2B5EF4-FFF2-40B4-BE49-F238E27FC236}">
                <a16:creationId xmlns:a16="http://schemas.microsoft.com/office/drawing/2014/main" id="{6077B177-95EE-4F80-7233-A426B5C4BB5F}"/>
              </a:ext>
            </a:extLst>
          </p:cNvPr>
          <p:cNvSpPr txBox="1"/>
          <p:nvPr/>
        </p:nvSpPr>
        <p:spPr>
          <a:xfrm>
            <a:off x="1827396"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输入数据集</a:t>
            </a:r>
          </a:p>
        </p:txBody>
      </p:sp>
      <p:pic>
        <p:nvPicPr>
          <p:cNvPr id="3" name="图片 2">
            <a:extLst>
              <a:ext uri="{FF2B5EF4-FFF2-40B4-BE49-F238E27FC236}">
                <a16:creationId xmlns:a16="http://schemas.microsoft.com/office/drawing/2014/main" id="{87CA3B0F-90E7-305B-7C34-FB6A344B07DE}"/>
              </a:ext>
            </a:extLst>
          </p:cNvPr>
          <p:cNvPicPr>
            <a:picLocks noChangeAspect="1"/>
          </p:cNvPicPr>
          <p:nvPr/>
        </p:nvPicPr>
        <p:blipFill>
          <a:blip r:embed="rId3"/>
          <a:stretch>
            <a:fillRect/>
          </a:stretch>
        </p:blipFill>
        <p:spPr>
          <a:xfrm>
            <a:off x="2185237" y="814943"/>
            <a:ext cx="7157156" cy="3541979"/>
          </a:xfrm>
          <a:prstGeom prst="rect">
            <a:avLst/>
          </a:prstGeom>
        </p:spPr>
      </p:pic>
      <p:sp>
        <p:nvSpPr>
          <p:cNvPr id="7" name="矩形: 圆角 6">
            <a:extLst>
              <a:ext uri="{FF2B5EF4-FFF2-40B4-BE49-F238E27FC236}">
                <a16:creationId xmlns:a16="http://schemas.microsoft.com/office/drawing/2014/main" id="{F647A2B0-7C26-A523-5753-8B69AD1C2FB6}"/>
              </a:ext>
            </a:extLst>
          </p:cNvPr>
          <p:cNvSpPr/>
          <p:nvPr/>
        </p:nvSpPr>
        <p:spPr>
          <a:xfrm>
            <a:off x="4624756" y="535777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876C17E-1328-9FBF-D423-E61F64E09666}"/>
              </a:ext>
            </a:extLst>
          </p:cNvPr>
          <p:cNvSpPr txBox="1"/>
          <p:nvPr/>
        </p:nvSpPr>
        <p:spPr>
          <a:xfrm>
            <a:off x="4705939"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后台计算分析</a:t>
            </a:r>
          </a:p>
        </p:txBody>
      </p:sp>
      <p:sp>
        <p:nvSpPr>
          <p:cNvPr id="11" name="矩形: 圆角 10">
            <a:extLst>
              <a:ext uri="{FF2B5EF4-FFF2-40B4-BE49-F238E27FC236}">
                <a16:creationId xmlns:a16="http://schemas.microsoft.com/office/drawing/2014/main" id="{48CAA5A4-BE36-45CE-E91E-9B6C1985CCE6}"/>
              </a:ext>
            </a:extLst>
          </p:cNvPr>
          <p:cNvSpPr/>
          <p:nvPr/>
        </p:nvSpPr>
        <p:spPr>
          <a:xfrm>
            <a:off x="7926776" y="5867571"/>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CA47D0E-E73C-B72E-C084-28F133CF28EB}"/>
              </a:ext>
            </a:extLst>
          </p:cNvPr>
          <p:cNvSpPr txBox="1"/>
          <p:nvPr/>
        </p:nvSpPr>
        <p:spPr>
          <a:xfrm>
            <a:off x="8175855" y="5867571"/>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绘制图像</a:t>
            </a:r>
          </a:p>
        </p:txBody>
      </p:sp>
      <p:sp>
        <p:nvSpPr>
          <p:cNvPr id="13" name="矩形: 圆角 12">
            <a:extLst>
              <a:ext uri="{FF2B5EF4-FFF2-40B4-BE49-F238E27FC236}">
                <a16:creationId xmlns:a16="http://schemas.microsoft.com/office/drawing/2014/main" id="{94950F64-9667-A532-D0EB-051DB8060229}"/>
              </a:ext>
            </a:extLst>
          </p:cNvPr>
          <p:cNvSpPr/>
          <p:nvPr/>
        </p:nvSpPr>
        <p:spPr>
          <a:xfrm>
            <a:off x="7926776" y="488903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D6983C-B1D0-2CC3-DC96-6F70A616FAE0}"/>
              </a:ext>
            </a:extLst>
          </p:cNvPr>
          <p:cNvSpPr txBox="1"/>
          <p:nvPr/>
        </p:nvSpPr>
        <p:spPr>
          <a:xfrm>
            <a:off x="8175855" y="4901869"/>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公式结果</a:t>
            </a:r>
          </a:p>
        </p:txBody>
      </p:sp>
      <p:sp>
        <p:nvSpPr>
          <p:cNvPr id="15" name="箭头: 右 14">
            <a:extLst>
              <a:ext uri="{FF2B5EF4-FFF2-40B4-BE49-F238E27FC236}">
                <a16:creationId xmlns:a16="http://schemas.microsoft.com/office/drawing/2014/main" id="{C9DC87CF-F9CB-FA1D-CD38-AA909EF98620}"/>
              </a:ext>
            </a:extLst>
          </p:cNvPr>
          <p:cNvSpPr/>
          <p:nvPr/>
        </p:nvSpPr>
        <p:spPr>
          <a:xfrm>
            <a:off x="3405416" y="5354468"/>
            <a:ext cx="1097565" cy="58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统计学</a:t>
            </a:r>
          </a:p>
        </p:txBody>
      </p:sp>
      <p:sp>
        <p:nvSpPr>
          <p:cNvPr id="18" name="箭头: 右 17">
            <a:extLst>
              <a:ext uri="{FF2B5EF4-FFF2-40B4-BE49-F238E27FC236}">
                <a16:creationId xmlns:a16="http://schemas.microsoft.com/office/drawing/2014/main" id="{A2B0BBAB-2753-031A-6811-2C07B4FB16C4}"/>
              </a:ext>
            </a:extLst>
          </p:cNvPr>
          <p:cNvSpPr/>
          <p:nvPr/>
        </p:nvSpPr>
        <p:spPr>
          <a:xfrm>
            <a:off x="6568100" y="5250671"/>
            <a:ext cx="1277493" cy="79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可视化</a:t>
            </a:r>
          </a:p>
        </p:txBody>
      </p:sp>
      <p:sp>
        <p:nvSpPr>
          <p:cNvPr id="20" name="椭圆 19">
            <a:extLst>
              <a:ext uri="{FF2B5EF4-FFF2-40B4-BE49-F238E27FC236}">
                <a16:creationId xmlns:a16="http://schemas.microsoft.com/office/drawing/2014/main" id="{71480FA2-12B7-8A06-FEF4-41A6F4A4693D}"/>
              </a:ext>
            </a:extLst>
          </p:cNvPr>
          <p:cNvSpPr/>
          <p:nvPr/>
        </p:nvSpPr>
        <p:spPr>
          <a:xfrm>
            <a:off x="6815015" y="531521"/>
            <a:ext cx="2383693" cy="2851887"/>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D20B8F9-97DA-1856-98EE-F876F7AC8C0A}"/>
              </a:ext>
            </a:extLst>
          </p:cNvPr>
          <p:cNvSpPr txBox="1"/>
          <p:nvPr/>
        </p:nvSpPr>
        <p:spPr>
          <a:xfrm>
            <a:off x="9754048" y="1662602"/>
            <a:ext cx="1822967" cy="923330"/>
          </a:xfrm>
          <a:prstGeom prst="rect">
            <a:avLst/>
          </a:prstGeom>
          <a:noFill/>
          <a:ln w="28575">
            <a:solidFill>
              <a:srgbClr val="92D050"/>
            </a:solidFill>
          </a:ln>
        </p:spPr>
        <p:txBody>
          <a:bodyPr wrap="square" rtlCol="0">
            <a:spAutoFit/>
          </a:bodyPr>
          <a:lstStyle/>
          <a:p>
            <a:r>
              <a:rPr lang="zh-CN" altLang="en-US" dirty="0"/>
              <a:t>可自动调节刻度</a:t>
            </a:r>
            <a:endParaRPr lang="en-US" altLang="zh-CN" dirty="0"/>
          </a:p>
          <a:p>
            <a:r>
              <a:rPr lang="zh-CN" altLang="en-US" dirty="0"/>
              <a:t>，鼠标位于点上即可显示坐标</a:t>
            </a:r>
          </a:p>
        </p:txBody>
      </p:sp>
      <p:cxnSp>
        <p:nvCxnSpPr>
          <p:cNvPr id="23" name="直接箭头连接符 22">
            <a:extLst>
              <a:ext uri="{FF2B5EF4-FFF2-40B4-BE49-F238E27FC236}">
                <a16:creationId xmlns:a16="http://schemas.microsoft.com/office/drawing/2014/main" id="{54A8ED23-872C-5139-D984-5CED48229ADA}"/>
              </a:ext>
            </a:extLst>
          </p:cNvPr>
          <p:cNvCxnSpPr>
            <a:stCxn id="21" idx="1"/>
          </p:cNvCxnSpPr>
          <p:nvPr/>
        </p:nvCxnSpPr>
        <p:spPr>
          <a:xfrm flipH="1">
            <a:off x="9198708" y="2124267"/>
            <a:ext cx="555340"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03AF7CB-9511-8B16-6364-F16DF8E59243}"/>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2074652"/>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87"/>
                                        </p:tgtEl>
                                        <p:attrNameLst>
                                          <p:attrName>style.visibility</p:attrName>
                                        </p:attrNameLst>
                                      </p:cBhvr>
                                      <p:to>
                                        <p:strVal val="visible"/>
                                      </p:to>
                                    </p:set>
                                    <p:animEffect transition="in" filter="wipe(left)">
                                      <p:cBhvr>
                                        <p:cTn id="7" dur="500"/>
                                        <p:tgtEl>
                                          <p:spTgt spid="104868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93"/>
                                        </p:tgtEl>
                                        <p:attrNameLst>
                                          <p:attrName>style.visibility</p:attrName>
                                        </p:attrNameLst>
                                      </p:cBhvr>
                                      <p:to>
                                        <p:strVal val="visible"/>
                                      </p:to>
                                    </p:set>
                                    <p:animEffect transition="in" filter="wipe(right)">
                                      <p:cBhvr>
                                        <p:cTn id="11" dur="500"/>
                                        <p:tgtEl>
                                          <p:spTgt spid="1048693"/>
                                        </p:tgtEl>
                                      </p:cBhvr>
                                    </p:animEffect>
                                  </p:childTnLst>
                                </p:cTn>
                              </p:par>
                              <p:par>
                                <p:cTn id="12" presetID="22" presetClass="entr" presetSubtype="2" fill="hold" nodeType="with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wipe(right)">
                                      <p:cBhvr>
                                        <p:cTn id="14" dur="500"/>
                                        <p:tgtEl>
                                          <p:spTgt spid="12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86"/>
                                        </p:tgtEl>
                                        <p:attrNameLst>
                                          <p:attrName>style.visibility</p:attrName>
                                        </p:attrNameLst>
                                      </p:cBhvr>
                                      <p:to>
                                        <p:strVal val="visible"/>
                                      </p:to>
                                    </p:set>
                                    <p:animEffect transition="in" filter="wipe(right)">
                                      <p:cBhvr>
                                        <p:cTn id="17" dur="500"/>
                                        <p:tgtEl>
                                          <p:spTgt spid="104868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88"/>
                                        </p:tgtEl>
                                        <p:attrNameLst>
                                          <p:attrName>style.visibility</p:attrName>
                                        </p:attrNameLst>
                                      </p:cBhvr>
                                      <p:to>
                                        <p:strVal val="visible"/>
                                      </p:to>
                                    </p:set>
                                    <p:animEffect transition="in" filter="wipe(right)">
                                      <p:cBhvr>
                                        <p:cTn id="20" dur="500"/>
                                        <p:tgtEl>
                                          <p:spTgt spid="104868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89"/>
                                        </p:tgtEl>
                                        <p:attrNameLst>
                                          <p:attrName>style.visibility</p:attrName>
                                        </p:attrNameLst>
                                      </p:cBhvr>
                                      <p:to>
                                        <p:strVal val="visible"/>
                                      </p:to>
                                    </p:set>
                                    <p:animEffect transition="in" filter="wipe(right)">
                                      <p:cBhvr>
                                        <p:cTn id="23" dur="500"/>
                                        <p:tgtEl>
                                          <p:spTgt spid="104868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90"/>
                                        </p:tgtEl>
                                        <p:attrNameLst>
                                          <p:attrName>style.visibility</p:attrName>
                                        </p:attrNameLst>
                                      </p:cBhvr>
                                      <p:to>
                                        <p:strVal val="visible"/>
                                      </p:to>
                                    </p:set>
                                    <p:animEffect transition="in" filter="wipe(right)">
                                      <p:cBhvr>
                                        <p:cTn id="26" dur="500"/>
                                        <p:tgtEl>
                                          <p:spTgt spid="104869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91"/>
                                        </p:tgtEl>
                                        <p:attrNameLst>
                                          <p:attrName>style.visibility</p:attrName>
                                        </p:attrNameLst>
                                      </p:cBhvr>
                                      <p:to>
                                        <p:strVal val="visible"/>
                                      </p:to>
                                    </p:set>
                                    <p:animEffect transition="in" filter="wipe(right)">
                                      <p:cBhvr>
                                        <p:cTn id="29" dur="500"/>
                                        <p:tgtEl>
                                          <p:spTgt spid="104869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92"/>
                                        </p:tgtEl>
                                        <p:attrNameLst>
                                          <p:attrName>style.visibility</p:attrName>
                                        </p:attrNameLst>
                                      </p:cBhvr>
                                      <p:to>
                                        <p:strVal val="visible"/>
                                      </p:to>
                                    </p:set>
                                    <p:animEffect transition="in" filter="wipe(right)">
                                      <p:cBhvr>
                                        <p:cTn id="32" dur="500"/>
                                        <p:tgtEl>
                                          <p:spTgt spid="1048692"/>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00"/>
                                        </p:tgtEl>
                                        <p:attrNameLst>
                                          <p:attrName>style.visibility</p:attrName>
                                        </p:attrNameLst>
                                      </p:cBhvr>
                                      <p:to>
                                        <p:strVal val="visible"/>
                                      </p:to>
                                    </p:set>
                                    <p:animEffect transition="in" filter="fade">
                                      <p:cBhvr>
                                        <p:cTn id="35" dur="1000"/>
                                        <p:tgtEl>
                                          <p:spTgt spid="1048700"/>
                                        </p:tgtEl>
                                      </p:cBhvr>
                                    </p:animEffect>
                                    <p:anim calcmode="lin" valueType="num">
                                      <p:cBhvr>
                                        <p:cTn id="36" dur="1000" fill="hold"/>
                                        <p:tgtEl>
                                          <p:spTgt spid="1048700"/>
                                        </p:tgtEl>
                                        <p:attrNameLst>
                                          <p:attrName>ppt_x</p:attrName>
                                        </p:attrNameLst>
                                      </p:cBhvr>
                                      <p:tavLst>
                                        <p:tav tm="0">
                                          <p:val>
                                            <p:strVal val="#ppt_x"/>
                                          </p:val>
                                        </p:tav>
                                        <p:tav tm="100000">
                                          <p:val>
                                            <p:strVal val="#ppt_x"/>
                                          </p:val>
                                        </p:tav>
                                      </p:tavLst>
                                    </p:anim>
                                    <p:anim calcmode="lin" valueType="num">
                                      <p:cBhvr>
                                        <p:cTn id="37" dur="1000" fill="hold"/>
                                        <p:tgtEl>
                                          <p:spTgt spid="1048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animBg="1"/>
      <p:bldP spid="1048687" grpId="0" animBg="1"/>
      <p:bldP spid="1048688" grpId="0" animBg="1"/>
      <p:bldP spid="1048689" grpId="0" animBg="1"/>
      <p:bldP spid="1048690" grpId="0" animBg="1"/>
      <p:bldP spid="1048691" grpId="0" animBg="1"/>
      <p:bldP spid="1048692" grpId="0" animBg="1"/>
      <p:bldP spid="1048693" grpId="0" animBg="1"/>
      <p:bldP spid="10487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2479163" y="1064609"/>
            <a:ext cx="3151573" cy="400110"/>
          </a:xfrm>
          <a:prstGeom prst="rect">
            <a:avLst/>
          </a:prstGeom>
        </p:spPr>
        <p:txBody>
          <a:bodyPr wrap="square">
            <a:spAutoFit/>
          </a:bodyPr>
          <a:lstStyle/>
          <a:p>
            <a:pPr algn="ctr">
              <a:spcBef>
                <a:spcPct val="0"/>
              </a:spcBef>
            </a:pPr>
            <a:r>
              <a:rPr lang="zh-CN" altLang="en-US" sz="2000" b="1" dirty="0">
                <a:cs typeface="+mn-ea"/>
                <a:sym typeface="+mn-lt"/>
              </a:rPr>
              <a:t>逻辑回归分析主页图</a:t>
            </a:r>
            <a:endParaRPr lang="en-US" altLang="zh-CN" sz="2000" b="1" dirty="0">
              <a:cs typeface="+mn-ea"/>
              <a:sym typeface="+mn-lt"/>
            </a:endParaRPr>
          </a:p>
        </p:txBody>
      </p:sp>
      <p:sp>
        <p:nvSpPr>
          <p:cNvPr id="5" name="文本框 4">
            <a:extLst>
              <a:ext uri="{FF2B5EF4-FFF2-40B4-BE49-F238E27FC236}">
                <a16:creationId xmlns:a16="http://schemas.microsoft.com/office/drawing/2014/main" id="{8BA34566-646E-C7BE-93CC-1982906494F2}"/>
              </a:ext>
            </a:extLst>
          </p:cNvPr>
          <p:cNvSpPr txBox="1"/>
          <p:nvPr/>
        </p:nvSpPr>
        <p:spPr>
          <a:xfrm>
            <a:off x="1208668" y="4982005"/>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逻辑回归</a:t>
            </a:r>
          </a:p>
        </p:txBody>
      </p:sp>
      <p:pic>
        <p:nvPicPr>
          <p:cNvPr id="3" name="图片 2">
            <a:extLst>
              <a:ext uri="{FF2B5EF4-FFF2-40B4-BE49-F238E27FC236}">
                <a16:creationId xmlns:a16="http://schemas.microsoft.com/office/drawing/2014/main" id="{E4403B02-A7DC-05BC-46E7-7B77735447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9929" y="218446"/>
            <a:ext cx="5268792" cy="5950343"/>
          </a:xfrm>
          <a:prstGeom prst="rect">
            <a:avLst/>
          </a:prstGeom>
        </p:spPr>
      </p:pic>
      <p:sp>
        <p:nvSpPr>
          <p:cNvPr id="4" name="文本框 3">
            <a:extLst>
              <a:ext uri="{FF2B5EF4-FFF2-40B4-BE49-F238E27FC236}">
                <a16:creationId xmlns:a16="http://schemas.microsoft.com/office/drawing/2014/main" id="{B9FC2CDF-9BF9-149F-BB3C-ED8703A232A0}"/>
              </a:ext>
            </a:extLst>
          </p:cNvPr>
          <p:cNvSpPr txBox="1"/>
          <p:nvPr/>
        </p:nvSpPr>
        <p:spPr>
          <a:xfrm>
            <a:off x="6850025" y="4282227"/>
            <a:ext cx="4694275" cy="1886562"/>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endParaRPr lang="zh-CN" altLang="en-US" sz="1400" b="1" dirty="0"/>
          </a:p>
        </p:txBody>
      </p:sp>
      <p:cxnSp>
        <p:nvCxnSpPr>
          <p:cNvPr id="6" name="直接箭头连接符 5">
            <a:extLst>
              <a:ext uri="{FF2B5EF4-FFF2-40B4-BE49-F238E27FC236}">
                <a16:creationId xmlns:a16="http://schemas.microsoft.com/office/drawing/2014/main" id="{32D75C4D-A919-390A-7A4C-D979A13618F4}"/>
              </a:ext>
            </a:extLst>
          </p:cNvPr>
          <p:cNvCxnSpPr>
            <a:cxnSpLocks/>
            <a:stCxn id="7" idx="3"/>
          </p:cNvCxnSpPr>
          <p:nvPr/>
        </p:nvCxnSpPr>
        <p:spPr>
          <a:xfrm flipV="1">
            <a:off x="5630736" y="5761374"/>
            <a:ext cx="1219289" cy="40741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0FAA8FB-48D6-454B-11F4-6D26A9BC924C}"/>
              </a:ext>
            </a:extLst>
          </p:cNvPr>
          <p:cNvSpPr txBox="1"/>
          <p:nvPr/>
        </p:nvSpPr>
        <p:spPr>
          <a:xfrm>
            <a:off x="3527638" y="5984123"/>
            <a:ext cx="2103098" cy="369332"/>
          </a:xfrm>
          <a:prstGeom prst="rect">
            <a:avLst/>
          </a:prstGeom>
          <a:noFill/>
          <a:ln w="28575">
            <a:solidFill>
              <a:srgbClr val="92D050"/>
            </a:solidFill>
          </a:ln>
        </p:spPr>
        <p:txBody>
          <a:bodyPr wrap="square" rtlCol="0">
            <a:spAutoFit/>
          </a:bodyPr>
          <a:lstStyle/>
          <a:p>
            <a:r>
              <a:rPr lang="en-US" altLang="zh-CN" dirty="0" err="1"/>
              <a:t>PlotlyChart</a:t>
            </a:r>
            <a:r>
              <a:rPr lang="zh-CN" altLang="en-US" dirty="0"/>
              <a:t>绘图</a:t>
            </a:r>
          </a:p>
        </p:txBody>
      </p:sp>
      <p:sp>
        <p:nvSpPr>
          <p:cNvPr id="10" name="矩形: 圆角 9">
            <a:extLst>
              <a:ext uri="{FF2B5EF4-FFF2-40B4-BE49-F238E27FC236}">
                <a16:creationId xmlns:a16="http://schemas.microsoft.com/office/drawing/2014/main" id="{938D590D-1BAB-DC93-CECE-F6E28D85495B}"/>
              </a:ext>
            </a:extLst>
          </p:cNvPr>
          <p:cNvSpPr/>
          <p:nvPr/>
        </p:nvSpPr>
        <p:spPr>
          <a:xfrm>
            <a:off x="2833458" y="2234339"/>
            <a:ext cx="1295568"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数据矩阵</a:t>
            </a:r>
          </a:p>
        </p:txBody>
      </p:sp>
      <p:sp>
        <p:nvSpPr>
          <p:cNvPr id="12" name="箭头: 右 11">
            <a:extLst>
              <a:ext uri="{FF2B5EF4-FFF2-40B4-BE49-F238E27FC236}">
                <a16:creationId xmlns:a16="http://schemas.microsoft.com/office/drawing/2014/main" id="{42415FB5-1372-63CD-38E7-8DDBA337B4D5}"/>
              </a:ext>
            </a:extLst>
          </p:cNvPr>
          <p:cNvSpPr/>
          <p:nvPr/>
        </p:nvSpPr>
        <p:spPr>
          <a:xfrm rot="5400000">
            <a:off x="4094383" y="2457031"/>
            <a:ext cx="459340" cy="1382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
        <p:nvSpPr>
          <p:cNvPr id="13" name="矩形: 圆角 12">
            <a:extLst>
              <a:ext uri="{FF2B5EF4-FFF2-40B4-BE49-F238E27FC236}">
                <a16:creationId xmlns:a16="http://schemas.microsoft.com/office/drawing/2014/main" id="{8B8AD230-9F60-F868-8B8B-906C492495D6}"/>
              </a:ext>
            </a:extLst>
          </p:cNvPr>
          <p:cNvSpPr/>
          <p:nvPr/>
        </p:nvSpPr>
        <p:spPr>
          <a:xfrm>
            <a:off x="4450166" y="2208609"/>
            <a:ext cx="1367631"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标签向量</a:t>
            </a:r>
          </a:p>
        </p:txBody>
      </p:sp>
      <p:sp>
        <p:nvSpPr>
          <p:cNvPr id="15" name="矩形: 圆角 14">
            <a:extLst>
              <a:ext uri="{FF2B5EF4-FFF2-40B4-BE49-F238E27FC236}">
                <a16:creationId xmlns:a16="http://schemas.microsoft.com/office/drawing/2014/main" id="{C6166677-D093-9F03-57B0-5598128CBFF2}"/>
              </a:ext>
            </a:extLst>
          </p:cNvPr>
          <p:cNvSpPr/>
          <p:nvPr/>
        </p:nvSpPr>
        <p:spPr>
          <a:xfrm>
            <a:off x="3592288" y="3501385"/>
            <a:ext cx="1382112" cy="587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j-ea"/>
                <a:ea typeface="+mj-ea"/>
              </a:rPr>
              <a:t>对数几率</a:t>
            </a:r>
          </a:p>
        </p:txBody>
      </p:sp>
      <p:sp>
        <p:nvSpPr>
          <p:cNvPr id="2" name="矩形 1">
            <a:extLst>
              <a:ext uri="{FF2B5EF4-FFF2-40B4-BE49-F238E27FC236}">
                <a16:creationId xmlns:a16="http://schemas.microsoft.com/office/drawing/2014/main" id="{0E9B604B-BF12-72A7-76A9-FB2B77295DA1}"/>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307100"/>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1821759" y="1002327"/>
            <a:ext cx="3151573" cy="400110"/>
          </a:xfrm>
          <a:prstGeom prst="rect">
            <a:avLst/>
          </a:prstGeom>
        </p:spPr>
        <p:txBody>
          <a:bodyPr wrap="square">
            <a:spAutoFit/>
          </a:bodyPr>
          <a:lstStyle/>
          <a:p>
            <a:pPr algn="ctr">
              <a:spcBef>
                <a:spcPct val="0"/>
              </a:spcBef>
            </a:pPr>
            <a:r>
              <a:rPr lang="zh-CN" altLang="en-US" sz="2000" b="1" dirty="0">
                <a:cs typeface="+mn-ea"/>
                <a:sym typeface="+mn-lt"/>
              </a:rPr>
              <a:t>支持向量机分析主页图</a:t>
            </a:r>
            <a:endParaRPr lang="en-US" altLang="zh-CN" sz="2000" b="1" dirty="0">
              <a:cs typeface="+mn-ea"/>
              <a:sym typeface="+mn-lt"/>
            </a:endParaRPr>
          </a:p>
        </p:txBody>
      </p:sp>
      <p:sp>
        <p:nvSpPr>
          <p:cNvPr id="5" name="文本框 4">
            <a:extLst>
              <a:ext uri="{FF2B5EF4-FFF2-40B4-BE49-F238E27FC236}">
                <a16:creationId xmlns:a16="http://schemas.microsoft.com/office/drawing/2014/main" id="{8BA34566-646E-C7BE-93CC-1982906494F2}"/>
              </a:ext>
            </a:extLst>
          </p:cNvPr>
          <p:cNvSpPr txBox="1"/>
          <p:nvPr/>
        </p:nvSpPr>
        <p:spPr>
          <a:xfrm>
            <a:off x="154293" y="4783323"/>
            <a:ext cx="4344266"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支持向量机（</a:t>
            </a:r>
            <a:r>
              <a:rPr lang="en-US" altLang="zh-CN" dirty="0"/>
              <a:t>Support Vector Machine</a:t>
            </a:r>
            <a:r>
              <a:rPr lang="zh-CN" altLang="en-US" dirty="0"/>
              <a:t>）</a:t>
            </a:r>
            <a:endParaRPr lang="en-US" altLang="zh-CN" dirty="0"/>
          </a:p>
        </p:txBody>
      </p:sp>
      <p:pic>
        <p:nvPicPr>
          <p:cNvPr id="4" name="图片 3">
            <a:extLst>
              <a:ext uri="{FF2B5EF4-FFF2-40B4-BE49-F238E27FC236}">
                <a16:creationId xmlns:a16="http://schemas.microsoft.com/office/drawing/2014/main" id="{18853D95-F8EE-3AFB-C09C-379FEF4CB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49" y="135889"/>
            <a:ext cx="5518907" cy="6115458"/>
          </a:xfrm>
          <a:prstGeom prst="rect">
            <a:avLst/>
          </a:prstGeom>
        </p:spPr>
      </p:pic>
      <p:sp>
        <p:nvSpPr>
          <p:cNvPr id="6" name="文本框 5">
            <a:extLst>
              <a:ext uri="{FF2B5EF4-FFF2-40B4-BE49-F238E27FC236}">
                <a16:creationId xmlns:a16="http://schemas.microsoft.com/office/drawing/2014/main" id="{1ADE9F21-BC24-3B6E-4A0A-777E8060D3DD}"/>
              </a:ext>
            </a:extLst>
          </p:cNvPr>
          <p:cNvSpPr txBox="1"/>
          <p:nvPr/>
        </p:nvSpPr>
        <p:spPr>
          <a:xfrm>
            <a:off x="7139354" y="4595785"/>
            <a:ext cx="4542071" cy="1567623"/>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endParaRPr lang="zh-CN" altLang="en-US" sz="1400" b="1" dirty="0"/>
          </a:p>
        </p:txBody>
      </p:sp>
      <p:cxnSp>
        <p:nvCxnSpPr>
          <p:cNvPr id="7" name="直接箭头连接符 6">
            <a:extLst>
              <a:ext uri="{FF2B5EF4-FFF2-40B4-BE49-F238E27FC236}">
                <a16:creationId xmlns:a16="http://schemas.microsoft.com/office/drawing/2014/main" id="{DE639837-C258-1AC8-81FF-ECE17348FE39}"/>
              </a:ext>
            </a:extLst>
          </p:cNvPr>
          <p:cNvCxnSpPr>
            <a:cxnSpLocks/>
          </p:cNvCxnSpPr>
          <p:nvPr/>
        </p:nvCxnSpPr>
        <p:spPr>
          <a:xfrm>
            <a:off x="6453826" y="4343860"/>
            <a:ext cx="685528" cy="2519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5060C9-D87C-6CB1-B47A-3C90E6243A16}"/>
              </a:ext>
            </a:extLst>
          </p:cNvPr>
          <p:cNvSpPr txBox="1"/>
          <p:nvPr/>
        </p:nvSpPr>
        <p:spPr>
          <a:xfrm>
            <a:off x="4355809" y="3974528"/>
            <a:ext cx="2103098" cy="369332"/>
          </a:xfrm>
          <a:prstGeom prst="rect">
            <a:avLst/>
          </a:prstGeom>
          <a:noFill/>
          <a:ln w="28575">
            <a:solidFill>
              <a:srgbClr val="92D050"/>
            </a:solidFill>
          </a:ln>
        </p:spPr>
        <p:txBody>
          <a:bodyPr wrap="square" rtlCol="0">
            <a:spAutoFit/>
          </a:bodyPr>
          <a:lstStyle/>
          <a:p>
            <a:r>
              <a:rPr lang="en-US" altLang="zh-CN" dirty="0" err="1"/>
              <a:t>PlotlyChart</a:t>
            </a:r>
            <a:r>
              <a:rPr lang="zh-CN" altLang="en-US" dirty="0"/>
              <a:t>绘图</a:t>
            </a:r>
          </a:p>
        </p:txBody>
      </p:sp>
      <p:sp>
        <p:nvSpPr>
          <p:cNvPr id="18" name="矩形: 圆角 17">
            <a:extLst>
              <a:ext uri="{FF2B5EF4-FFF2-40B4-BE49-F238E27FC236}">
                <a16:creationId xmlns:a16="http://schemas.microsoft.com/office/drawing/2014/main" id="{561E7208-A565-74BE-008D-A76804D378EF}"/>
              </a:ext>
            </a:extLst>
          </p:cNvPr>
          <p:cNvSpPr/>
          <p:nvPr/>
        </p:nvSpPr>
        <p:spPr>
          <a:xfrm>
            <a:off x="2534397" y="1729711"/>
            <a:ext cx="1295568"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数据矩阵</a:t>
            </a:r>
          </a:p>
        </p:txBody>
      </p:sp>
      <p:sp>
        <p:nvSpPr>
          <p:cNvPr id="19" name="箭头: 右 18">
            <a:extLst>
              <a:ext uri="{FF2B5EF4-FFF2-40B4-BE49-F238E27FC236}">
                <a16:creationId xmlns:a16="http://schemas.microsoft.com/office/drawing/2014/main" id="{59833592-D288-244A-7C37-8C8AE471EEBF}"/>
              </a:ext>
            </a:extLst>
          </p:cNvPr>
          <p:cNvSpPr/>
          <p:nvPr/>
        </p:nvSpPr>
        <p:spPr>
          <a:xfrm rot="5400000">
            <a:off x="3795322" y="1952403"/>
            <a:ext cx="459340" cy="1382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
        <p:nvSpPr>
          <p:cNvPr id="20" name="矩形: 圆角 19">
            <a:extLst>
              <a:ext uri="{FF2B5EF4-FFF2-40B4-BE49-F238E27FC236}">
                <a16:creationId xmlns:a16="http://schemas.microsoft.com/office/drawing/2014/main" id="{EF155918-6ED2-2F50-3D01-294E13A1C2C4}"/>
              </a:ext>
            </a:extLst>
          </p:cNvPr>
          <p:cNvSpPr/>
          <p:nvPr/>
        </p:nvSpPr>
        <p:spPr>
          <a:xfrm>
            <a:off x="4151105" y="1703981"/>
            <a:ext cx="1367631"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标签向量</a:t>
            </a:r>
          </a:p>
        </p:txBody>
      </p:sp>
      <p:sp>
        <p:nvSpPr>
          <p:cNvPr id="21" name="矩形: 圆角 20">
            <a:extLst>
              <a:ext uri="{FF2B5EF4-FFF2-40B4-BE49-F238E27FC236}">
                <a16:creationId xmlns:a16="http://schemas.microsoft.com/office/drawing/2014/main" id="{29ED2A92-A97E-8C15-0CF9-B61C18472976}"/>
              </a:ext>
            </a:extLst>
          </p:cNvPr>
          <p:cNvSpPr/>
          <p:nvPr/>
        </p:nvSpPr>
        <p:spPr>
          <a:xfrm>
            <a:off x="3333936" y="2996757"/>
            <a:ext cx="1382112" cy="587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j-ea"/>
                <a:ea typeface="+mj-ea"/>
              </a:rPr>
              <a:t>对数几率</a:t>
            </a:r>
          </a:p>
        </p:txBody>
      </p:sp>
      <p:sp>
        <p:nvSpPr>
          <p:cNvPr id="22" name="矩形: 圆角 21">
            <a:extLst>
              <a:ext uri="{FF2B5EF4-FFF2-40B4-BE49-F238E27FC236}">
                <a16:creationId xmlns:a16="http://schemas.microsoft.com/office/drawing/2014/main" id="{AC866CD6-C2F0-20BC-A620-4F32F6D71EF7}"/>
              </a:ext>
            </a:extLst>
          </p:cNvPr>
          <p:cNvSpPr/>
          <p:nvPr/>
        </p:nvSpPr>
        <p:spPr>
          <a:xfrm>
            <a:off x="4711221" y="5250623"/>
            <a:ext cx="1382112" cy="587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j-ea"/>
                <a:ea typeface="+mj-ea"/>
              </a:rPr>
              <a:t>可读性进一步增强</a:t>
            </a:r>
          </a:p>
        </p:txBody>
      </p:sp>
      <p:cxnSp>
        <p:nvCxnSpPr>
          <p:cNvPr id="23" name="直接箭头连接符 22">
            <a:extLst>
              <a:ext uri="{FF2B5EF4-FFF2-40B4-BE49-F238E27FC236}">
                <a16:creationId xmlns:a16="http://schemas.microsoft.com/office/drawing/2014/main" id="{D0E6CFF3-D79C-75E8-7788-218CB4FC4CC5}"/>
              </a:ext>
            </a:extLst>
          </p:cNvPr>
          <p:cNvCxnSpPr>
            <a:cxnSpLocks/>
            <a:stCxn id="22" idx="0"/>
            <a:endCxn id="12" idx="2"/>
          </p:cNvCxnSpPr>
          <p:nvPr/>
        </p:nvCxnSpPr>
        <p:spPr>
          <a:xfrm flipV="1">
            <a:off x="5402277" y="4343860"/>
            <a:ext cx="5081" cy="90676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4BDA79B3-CDDD-2AB2-9DEE-A581AA67210C}"/>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6958751"/>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4984242" y="4259358"/>
            <a:ext cx="3151573" cy="400110"/>
          </a:xfrm>
          <a:prstGeom prst="rect">
            <a:avLst/>
          </a:prstGeom>
        </p:spPr>
        <p:txBody>
          <a:bodyPr wrap="square">
            <a:spAutoFit/>
          </a:bodyPr>
          <a:lstStyle/>
          <a:p>
            <a:pPr algn="ctr">
              <a:spcBef>
                <a:spcPct val="0"/>
              </a:spcBef>
            </a:pPr>
            <a:r>
              <a:rPr lang="zh-CN" altLang="en-US" sz="2000" b="1" dirty="0">
                <a:cs typeface="+mn-ea"/>
                <a:sym typeface="+mn-lt"/>
              </a:rPr>
              <a:t>一元线性回归分析主页图</a:t>
            </a:r>
            <a:endParaRPr lang="en-US" altLang="zh-CN" sz="2000" b="1" dirty="0">
              <a:cs typeface="+mn-ea"/>
              <a:sym typeface="+mn-lt"/>
            </a:endParaRPr>
          </a:p>
        </p:txBody>
      </p:sp>
      <p:pic>
        <p:nvPicPr>
          <p:cNvPr id="3" name="图片 2">
            <a:extLst>
              <a:ext uri="{FF2B5EF4-FFF2-40B4-BE49-F238E27FC236}">
                <a16:creationId xmlns:a16="http://schemas.microsoft.com/office/drawing/2014/main" id="{2F6B0C2A-F3E4-37BB-0124-C9C0BB26CD48}"/>
              </a:ext>
            </a:extLst>
          </p:cNvPr>
          <p:cNvPicPr>
            <a:picLocks noChangeAspect="1"/>
          </p:cNvPicPr>
          <p:nvPr/>
        </p:nvPicPr>
        <p:blipFill>
          <a:blip r:embed="rId3"/>
          <a:stretch>
            <a:fillRect/>
          </a:stretch>
        </p:blipFill>
        <p:spPr>
          <a:xfrm>
            <a:off x="2828335" y="850045"/>
            <a:ext cx="6984947" cy="3389529"/>
          </a:xfrm>
          <a:prstGeom prst="rect">
            <a:avLst/>
          </a:prstGeom>
        </p:spPr>
      </p:pic>
      <p:sp>
        <p:nvSpPr>
          <p:cNvPr id="5" name="文本框 4">
            <a:extLst>
              <a:ext uri="{FF2B5EF4-FFF2-40B4-BE49-F238E27FC236}">
                <a16:creationId xmlns:a16="http://schemas.microsoft.com/office/drawing/2014/main" id="{8BA34566-646E-C7BE-93CC-1982906494F2}"/>
              </a:ext>
            </a:extLst>
          </p:cNvPr>
          <p:cNvSpPr txBox="1"/>
          <p:nvPr/>
        </p:nvSpPr>
        <p:spPr>
          <a:xfrm>
            <a:off x="2943815" y="4659468"/>
            <a:ext cx="6970406" cy="1754326"/>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描述：</a:t>
            </a:r>
            <a:endParaRPr lang="en-US" altLang="zh-CN" dirty="0"/>
          </a:p>
          <a:p>
            <a:pPr marL="285750" indent="-285750">
              <a:buFont typeface="Arial" panose="020B0604020202020204" pitchFamily="34" charset="0"/>
              <a:buChar char="•"/>
            </a:pPr>
            <a:r>
              <a:rPr lang="zh-CN" altLang="en-US" b="0" i="0" dirty="0">
                <a:solidFill>
                  <a:srgbClr val="333333"/>
                </a:solidFill>
                <a:effectLst/>
                <a:highlight>
                  <a:srgbClr val="F2F2F2"/>
                </a:highlight>
                <a:latin typeface="等线" panose="02010600030101010101" pitchFamily="2" charset="-122"/>
                <a:ea typeface="等线" panose="02010600030101010101" pitchFamily="2" charset="-122"/>
              </a:rPr>
              <a:t>一元线性回归分析是统计学中的一种方法，用于探索两个连续变量之间的线性关系。</a:t>
            </a:r>
            <a:endParaRPr lang="en-US" altLang="zh-CN" dirty="0">
              <a:solidFill>
                <a:srgbClr val="333333"/>
              </a:solidFill>
              <a:highlight>
                <a:srgbClr val="F2F2F2"/>
              </a:highlight>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b="0" i="0" dirty="0">
                <a:solidFill>
                  <a:srgbClr val="333333"/>
                </a:solidFill>
                <a:effectLst/>
                <a:highlight>
                  <a:srgbClr val="F2F2F2"/>
                </a:highlight>
                <a:latin typeface="等线" panose="02010600030101010101" pitchFamily="2" charset="-122"/>
                <a:ea typeface="等线" panose="02010600030101010101" pitchFamily="2" charset="-122"/>
              </a:rPr>
              <a:t>一元线性回归通过拟合一条直线来描述自变量如何与因变量之间的关系。</a:t>
            </a:r>
            <a:br>
              <a:rPr lang="zh-CN" altLang="en-US" dirty="0"/>
            </a:br>
            <a:endParaRPr lang="zh-CN" altLang="en-US" dirty="0"/>
          </a:p>
        </p:txBody>
      </p:sp>
      <p:sp>
        <p:nvSpPr>
          <p:cNvPr id="2" name="矩形 1">
            <a:extLst>
              <a:ext uri="{FF2B5EF4-FFF2-40B4-BE49-F238E27FC236}">
                <a16:creationId xmlns:a16="http://schemas.microsoft.com/office/drawing/2014/main" id="{8AC9A409-03DC-D5C0-BF82-0229880CB525}"/>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4054211" y="4315488"/>
            <a:ext cx="3557973" cy="400110"/>
          </a:xfrm>
          <a:prstGeom prst="rect">
            <a:avLst/>
          </a:prstGeom>
        </p:spPr>
        <p:txBody>
          <a:bodyPr wrap="square">
            <a:spAutoFit/>
          </a:bodyPr>
          <a:lstStyle/>
          <a:p>
            <a:pPr algn="ctr">
              <a:spcBef>
                <a:spcPct val="0"/>
              </a:spcBef>
            </a:pPr>
            <a:r>
              <a:rPr lang="zh-CN" altLang="en-US" sz="2000" b="1" dirty="0">
                <a:cs typeface="+mn-ea"/>
                <a:sym typeface="+mn-lt"/>
              </a:rPr>
              <a:t>一元线性回归分析计算区截图</a:t>
            </a:r>
            <a:endParaRPr lang="en-US" altLang="zh-CN" sz="2000" b="1" dirty="0">
              <a:cs typeface="+mn-ea"/>
              <a:sym typeface="+mn-lt"/>
            </a:endParaRPr>
          </a:p>
        </p:txBody>
      </p:sp>
      <p:pic>
        <p:nvPicPr>
          <p:cNvPr id="4" name="图片 3">
            <a:extLst>
              <a:ext uri="{FF2B5EF4-FFF2-40B4-BE49-F238E27FC236}">
                <a16:creationId xmlns:a16="http://schemas.microsoft.com/office/drawing/2014/main" id="{A26B739A-EE6D-FC3D-627E-0EE39361F54B}"/>
              </a:ext>
            </a:extLst>
          </p:cNvPr>
          <p:cNvPicPr>
            <a:picLocks noChangeAspect="1"/>
          </p:cNvPicPr>
          <p:nvPr/>
        </p:nvPicPr>
        <p:blipFill>
          <a:blip r:embed="rId3"/>
          <a:stretch>
            <a:fillRect/>
          </a:stretch>
        </p:blipFill>
        <p:spPr>
          <a:xfrm>
            <a:off x="3441246" y="1011060"/>
            <a:ext cx="6798852" cy="3304428"/>
          </a:xfrm>
          <a:prstGeom prst="rect">
            <a:avLst/>
          </a:prstGeom>
        </p:spPr>
      </p:pic>
      <p:sp>
        <p:nvSpPr>
          <p:cNvPr id="6" name="矩形: 圆角 5">
            <a:extLst>
              <a:ext uri="{FF2B5EF4-FFF2-40B4-BE49-F238E27FC236}">
                <a16:creationId xmlns:a16="http://schemas.microsoft.com/office/drawing/2014/main" id="{D5A5EA72-4FC9-6516-2654-0DF35BCCFBA3}"/>
              </a:ext>
            </a:extLst>
          </p:cNvPr>
          <p:cNvSpPr/>
          <p:nvPr/>
        </p:nvSpPr>
        <p:spPr>
          <a:xfrm>
            <a:off x="1773582" y="5360777"/>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DFFF3F5-8B77-58CA-C8C2-4F8211307612}"/>
              </a:ext>
            </a:extLst>
          </p:cNvPr>
          <p:cNvSpPr txBox="1"/>
          <p:nvPr/>
        </p:nvSpPr>
        <p:spPr>
          <a:xfrm>
            <a:off x="1827396"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输入数据集</a:t>
            </a:r>
          </a:p>
        </p:txBody>
      </p:sp>
      <p:sp>
        <p:nvSpPr>
          <p:cNvPr id="8" name="矩形: 圆角 7">
            <a:extLst>
              <a:ext uri="{FF2B5EF4-FFF2-40B4-BE49-F238E27FC236}">
                <a16:creationId xmlns:a16="http://schemas.microsoft.com/office/drawing/2014/main" id="{B755BD16-5026-7D4E-C94D-4364A69A66CA}"/>
              </a:ext>
            </a:extLst>
          </p:cNvPr>
          <p:cNvSpPr/>
          <p:nvPr/>
        </p:nvSpPr>
        <p:spPr>
          <a:xfrm>
            <a:off x="4624756" y="535777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74B83D6-9D05-9DF0-F64E-2688B4A09CD0}"/>
              </a:ext>
            </a:extLst>
          </p:cNvPr>
          <p:cNvSpPr txBox="1"/>
          <p:nvPr/>
        </p:nvSpPr>
        <p:spPr>
          <a:xfrm>
            <a:off x="4705938"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后台计算分析</a:t>
            </a:r>
          </a:p>
        </p:txBody>
      </p:sp>
      <p:sp>
        <p:nvSpPr>
          <p:cNvPr id="10" name="矩形: 圆角 9">
            <a:extLst>
              <a:ext uri="{FF2B5EF4-FFF2-40B4-BE49-F238E27FC236}">
                <a16:creationId xmlns:a16="http://schemas.microsoft.com/office/drawing/2014/main" id="{7BC9726E-0083-A5C3-5227-966957E5FF78}"/>
              </a:ext>
            </a:extLst>
          </p:cNvPr>
          <p:cNvSpPr/>
          <p:nvPr/>
        </p:nvSpPr>
        <p:spPr>
          <a:xfrm>
            <a:off x="7926776" y="5867571"/>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916661B-47FF-C7EC-AF6E-9CF394AF404B}"/>
              </a:ext>
            </a:extLst>
          </p:cNvPr>
          <p:cNvSpPr txBox="1"/>
          <p:nvPr/>
        </p:nvSpPr>
        <p:spPr>
          <a:xfrm>
            <a:off x="8175855" y="5867571"/>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绘制图像</a:t>
            </a:r>
          </a:p>
        </p:txBody>
      </p:sp>
      <p:sp>
        <p:nvSpPr>
          <p:cNvPr id="12" name="矩形: 圆角 11">
            <a:extLst>
              <a:ext uri="{FF2B5EF4-FFF2-40B4-BE49-F238E27FC236}">
                <a16:creationId xmlns:a16="http://schemas.microsoft.com/office/drawing/2014/main" id="{FF89DB2A-45C2-9BD0-A806-516FE2360A6A}"/>
              </a:ext>
            </a:extLst>
          </p:cNvPr>
          <p:cNvSpPr/>
          <p:nvPr/>
        </p:nvSpPr>
        <p:spPr>
          <a:xfrm>
            <a:off x="7926776" y="488903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AC990D2-F60A-595D-648D-9C28259B6A17}"/>
              </a:ext>
            </a:extLst>
          </p:cNvPr>
          <p:cNvSpPr txBox="1"/>
          <p:nvPr/>
        </p:nvSpPr>
        <p:spPr>
          <a:xfrm>
            <a:off x="8175855" y="4901869"/>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公式结果</a:t>
            </a:r>
          </a:p>
        </p:txBody>
      </p:sp>
      <p:sp>
        <p:nvSpPr>
          <p:cNvPr id="14" name="箭头: 右 13">
            <a:extLst>
              <a:ext uri="{FF2B5EF4-FFF2-40B4-BE49-F238E27FC236}">
                <a16:creationId xmlns:a16="http://schemas.microsoft.com/office/drawing/2014/main" id="{C7BD173B-C4C8-3877-5AD2-BC0BE2D63BEC}"/>
              </a:ext>
            </a:extLst>
          </p:cNvPr>
          <p:cNvSpPr/>
          <p:nvPr/>
        </p:nvSpPr>
        <p:spPr>
          <a:xfrm>
            <a:off x="3405416" y="5354468"/>
            <a:ext cx="1097565" cy="58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统计学</a:t>
            </a:r>
          </a:p>
        </p:txBody>
      </p:sp>
      <p:sp>
        <p:nvSpPr>
          <p:cNvPr id="15" name="箭头: 右 14">
            <a:extLst>
              <a:ext uri="{FF2B5EF4-FFF2-40B4-BE49-F238E27FC236}">
                <a16:creationId xmlns:a16="http://schemas.microsoft.com/office/drawing/2014/main" id="{75D76054-8BE4-97A6-F680-6909D8A563CD}"/>
              </a:ext>
            </a:extLst>
          </p:cNvPr>
          <p:cNvSpPr/>
          <p:nvPr/>
        </p:nvSpPr>
        <p:spPr>
          <a:xfrm>
            <a:off x="6568100" y="5250671"/>
            <a:ext cx="1277493" cy="79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可视化</a:t>
            </a:r>
          </a:p>
        </p:txBody>
      </p:sp>
      <p:pic>
        <p:nvPicPr>
          <p:cNvPr id="17" name="图片 16">
            <a:extLst>
              <a:ext uri="{FF2B5EF4-FFF2-40B4-BE49-F238E27FC236}">
                <a16:creationId xmlns:a16="http://schemas.microsoft.com/office/drawing/2014/main" id="{34538E4F-796F-9400-83D4-181E556CD514}"/>
              </a:ext>
            </a:extLst>
          </p:cNvPr>
          <p:cNvPicPr>
            <a:picLocks noChangeAspect="1"/>
          </p:cNvPicPr>
          <p:nvPr/>
        </p:nvPicPr>
        <p:blipFill>
          <a:blip r:embed="rId4"/>
          <a:stretch>
            <a:fillRect/>
          </a:stretch>
        </p:blipFill>
        <p:spPr>
          <a:xfrm>
            <a:off x="3367426" y="1022933"/>
            <a:ext cx="1384401" cy="2148917"/>
          </a:xfrm>
          <a:prstGeom prst="rect">
            <a:avLst/>
          </a:prstGeom>
        </p:spPr>
      </p:pic>
      <p:sp>
        <p:nvSpPr>
          <p:cNvPr id="18" name="文本框 17">
            <a:extLst>
              <a:ext uri="{FF2B5EF4-FFF2-40B4-BE49-F238E27FC236}">
                <a16:creationId xmlns:a16="http://schemas.microsoft.com/office/drawing/2014/main" id="{A8E1DE91-5991-5F04-1407-92AB461BD472}"/>
              </a:ext>
            </a:extLst>
          </p:cNvPr>
          <p:cNvSpPr txBox="1"/>
          <p:nvPr/>
        </p:nvSpPr>
        <p:spPr>
          <a:xfrm>
            <a:off x="1262030" y="4113142"/>
            <a:ext cx="1621742" cy="646331"/>
          </a:xfrm>
          <a:prstGeom prst="rect">
            <a:avLst/>
          </a:prstGeom>
          <a:noFill/>
          <a:ln w="28575">
            <a:solidFill>
              <a:srgbClr val="92D050"/>
            </a:solidFill>
          </a:ln>
        </p:spPr>
        <p:txBody>
          <a:bodyPr wrap="square" rtlCol="0">
            <a:spAutoFit/>
          </a:bodyPr>
          <a:lstStyle/>
          <a:p>
            <a:r>
              <a:rPr lang="zh-CN" altLang="en-US" dirty="0"/>
              <a:t>文板框支持大量数据输入</a:t>
            </a:r>
          </a:p>
        </p:txBody>
      </p:sp>
      <p:cxnSp>
        <p:nvCxnSpPr>
          <p:cNvPr id="20" name="直接箭头连接符 19">
            <a:extLst>
              <a:ext uri="{FF2B5EF4-FFF2-40B4-BE49-F238E27FC236}">
                <a16:creationId xmlns:a16="http://schemas.microsoft.com/office/drawing/2014/main" id="{B8C979AA-8B49-C701-A828-E73A5181DF18}"/>
              </a:ext>
            </a:extLst>
          </p:cNvPr>
          <p:cNvCxnSpPr>
            <a:cxnSpLocks/>
          </p:cNvCxnSpPr>
          <p:nvPr/>
        </p:nvCxnSpPr>
        <p:spPr>
          <a:xfrm flipV="1">
            <a:off x="2641122" y="3091805"/>
            <a:ext cx="1367794" cy="102133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0D956FBC-C5E5-97A9-33B0-9DEA8A78DCD2}"/>
              </a:ext>
            </a:extLst>
          </p:cNvPr>
          <p:cNvPicPr>
            <a:picLocks noChangeAspect="1"/>
          </p:cNvPicPr>
          <p:nvPr/>
        </p:nvPicPr>
        <p:blipFill>
          <a:blip r:embed="rId4"/>
          <a:stretch>
            <a:fillRect/>
          </a:stretch>
        </p:blipFill>
        <p:spPr>
          <a:xfrm>
            <a:off x="5367044" y="1380161"/>
            <a:ext cx="2931797" cy="558520"/>
          </a:xfrm>
          <a:prstGeom prst="rect">
            <a:avLst/>
          </a:prstGeom>
        </p:spPr>
      </p:pic>
      <p:sp>
        <p:nvSpPr>
          <p:cNvPr id="24" name="文本框 23">
            <a:extLst>
              <a:ext uri="{FF2B5EF4-FFF2-40B4-BE49-F238E27FC236}">
                <a16:creationId xmlns:a16="http://schemas.microsoft.com/office/drawing/2014/main" id="{211605E0-CB22-CD14-91AD-DE3B7EE9F714}"/>
              </a:ext>
            </a:extLst>
          </p:cNvPr>
          <p:cNvSpPr txBox="1"/>
          <p:nvPr/>
        </p:nvSpPr>
        <p:spPr>
          <a:xfrm>
            <a:off x="8638066" y="3097433"/>
            <a:ext cx="1453822" cy="1669688"/>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400" b="1" dirty="0"/>
              <a:t>平均值</a:t>
            </a:r>
            <a:endParaRPr lang="en-US" altLang="zh-CN" sz="1400" b="1" dirty="0"/>
          </a:p>
          <a:p>
            <a:pPr marL="285750" indent="-285750">
              <a:lnSpc>
                <a:spcPct val="150000"/>
              </a:lnSpc>
              <a:buFont typeface="Arial" panose="020B0604020202020204" pitchFamily="34" charset="0"/>
              <a:buChar char="•"/>
            </a:pPr>
            <a:r>
              <a:rPr lang="zh-CN" altLang="en-US" sz="1400" b="1" dirty="0"/>
              <a:t>相关系数</a:t>
            </a:r>
            <a:endParaRPr lang="en-US" altLang="zh-CN" sz="1400" b="1" dirty="0"/>
          </a:p>
          <a:p>
            <a:pPr marL="285750" indent="-285750">
              <a:lnSpc>
                <a:spcPct val="150000"/>
              </a:lnSpc>
              <a:buFont typeface="Arial" panose="020B0604020202020204" pitchFamily="34" charset="0"/>
              <a:buChar char="•"/>
            </a:pPr>
            <a:r>
              <a:rPr lang="zh-CN" altLang="en-US" sz="1400" b="1" dirty="0"/>
              <a:t>估计参数</a:t>
            </a:r>
            <a:endParaRPr lang="en-US" altLang="zh-CN" sz="1400" b="1" dirty="0"/>
          </a:p>
          <a:p>
            <a:pPr marL="285750" indent="-285750">
              <a:lnSpc>
                <a:spcPct val="150000"/>
              </a:lnSpc>
              <a:buFont typeface="Arial" panose="020B0604020202020204" pitchFamily="34" charset="0"/>
              <a:buChar char="•"/>
            </a:pPr>
            <a:r>
              <a:rPr lang="zh-CN" altLang="en-US" sz="1400" b="1" dirty="0"/>
              <a:t>直线方程</a:t>
            </a:r>
            <a:endParaRPr lang="en-US" altLang="zh-CN" sz="1400" b="1" dirty="0"/>
          </a:p>
          <a:p>
            <a:pPr marL="285750" indent="-285750">
              <a:lnSpc>
                <a:spcPct val="150000"/>
              </a:lnSpc>
              <a:buFont typeface="Arial" panose="020B0604020202020204" pitchFamily="34" charset="0"/>
              <a:buChar char="•"/>
            </a:pPr>
            <a:r>
              <a:rPr lang="zh-CN" altLang="en-US" sz="1400" b="1" dirty="0"/>
              <a:t>误差分解</a:t>
            </a:r>
          </a:p>
        </p:txBody>
      </p:sp>
      <p:cxnSp>
        <p:nvCxnSpPr>
          <p:cNvPr id="25" name="直接箭头连接符 24">
            <a:extLst>
              <a:ext uri="{FF2B5EF4-FFF2-40B4-BE49-F238E27FC236}">
                <a16:creationId xmlns:a16="http://schemas.microsoft.com/office/drawing/2014/main" id="{5C050ED5-0AF0-8C2E-F88A-0FF29946B2E3}"/>
              </a:ext>
            </a:extLst>
          </p:cNvPr>
          <p:cNvCxnSpPr>
            <a:cxnSpLocks/>
          </p:cNvCxnSpPr>
          <p:nvPr/>
        </p:nvCxnSpPr>
        <p:spPr>
          <a:xfrm flipH="1" flipV="1">
            <a:off x="7825289" y="2064565"/>
            <a:ext cx="812777" cy="187557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015C3F3-EA6B-7D60-38FC-48DFBD764561}"/>
              </a:ext>
            </a:extLst>
          </p:cNvPr>
          <p:cNvCxnSpPr>
            <a:cxnSpLocks/>
          </p:cNvCxnSpPr>
          <p:nvPr/>
        </p:nvCxnSpPr>
        <p:spPr>
          <a:xfrm flipH="1" flipV="1">
            <a:off x="9626571" y="2116827"/>
            <a:ext cx="868020" cy="7154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8BCC87B-4BDF-1FBE-BDF3-1DEE6D224A9A}"/>
              </a:ext>
            </a:extLst>
          </p:cNvPr>
          <p:cNvSpPr txBox="1"/>
          <p:nvPr/>
        </p:nvSpPr>
        <p:spPr>
          <a:xfrm>
            <a:off x="10405756" y="2411550"/>
            <a:ext cx="1645694" cy="700192"/>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400" b="1" dirty="0"/>
              <a:t>自动调节刻度</a:t>
            </a:r>
            <a:endParaRPr lang="en-US" altLang="zh-CN" sz="1400" b="1" dirty="0"/>
          </a:p>
          <a:p>
            <a:pPr marL="285750" indent="-285750">
              <a:lnSpc>
                <a:spcPct val="150000"/>
              </a:lnSpc>
              <a:buFont typeface="Arial" panose="020B0604020202020204" pitchFamily="34" charset="0"/>
              <a:buChar char="•"/>
            </a:pPr>
            <a:r>
              <a:rPr lang="zh-CN" altLang="en-US" sz="1400" b="1" dirty="0"/>
              <a:t>红点蓝线</a:t>
            </a:r>
            <a:endParaRPr lang="en-US" altLang="zh-CN" sz="1400" b="1" dirty="0"/>
          </a:p>
        </p:txBody>
      </p:sp>
      <p:sp>
        <p:nvSpPr>
          <p:cNvPr id="2" name="矩形 1">
            <a:extLst>
              <a:ext uri="{FF2B5EF4-FFF2-40B4-BE49-F238E27FC236}">
                <a16:creationId xmlns:a16="http://schemas.microsoft.com/office/drawing/2014/main" id="{A0DFD660-AA8D-7D0B-BE6B-4493B7D135EB}"/>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642304"/>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21"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2"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23"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4"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25"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6"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7"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3" name="Group 25"/>
          <p:cNvGrpSpPr/>
          <p:nvPr/>
        </p:nvGrpSpPr>
        <p:grpSpPr>
          <a:xfrm>
            <a:off x="1373651" y="3006583"/>
            <a:ext cx="228443" cy="219464"/>
            <a:chOff x="8402638" y="2208213"/>
            <a:chExt cx="473075" cy="461962"/>
          </a:xfrm>
          <a:solidFill>
            <a:schemeClr val="bg1"/>
          </a:solidFill>
        </p:grpSpPr>
        <p:sp>
          <p:nvSpPr>
            <p:cNvPr id="1048728"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29"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0"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1"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2"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3"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34" name="矩形 47"/>
          <p:cNvSpPr/>
          <p:nvPr/>
        </p:nvSpPr>
        <p:spPr>
          <a:xfrm>
            <a:off x="4548262" y="4368515"/>
            <a:ext cx="2940830" cy="584775"/>
          </a:xfrm>
          <a:prstGeom prst="rect">
            <a:avLst/>
          </a:prstGeom>
        </p:spPr>
        <p:txBody>
          <a:bodyPr wrap="square">
            <a:spAutoFit/>
          </a:bodyPr>
          <a:lstStyle/>
          <a:p>
            <a:pPr algn="ctr">
              <a:spcBef>
                <a:spcPct val="0"/>
              </a:spcBef>
            </a:pPr>
            <a:r>
              <a:rPr lang="zh-CN" altLang="en-US" sz="2000" b="1" dirty="0">
                <a:cs typeface="+mn-ea"/>
                <a:sym typeface="+mn-lt"/>
              </a:rPr>
              <a:t>多元线性回归分析界面</a:t>
            </a:r>
            <a:endParaRPr lang="en-US" altLang="zh-CN" sz="2000" b="1" dirty="0">
              <a:cs typeface="+mn-ea"/>
              <a:sym typeface="+mn-lt"/>
            </a:endParaRPr>
          </a:p>
          <a:p>
            <a:pPr algn="ctr">
              <a:spcBef>
                <a:spcPct val="0"/>
              </a:spcBef>
            </a:pPr>
            <a:r>
              <a:rPr lang="en-US" altLang="zh-CN" sz="1200" b="1" dirty="0">
                <a:cs typeface="+mn-ea"/>
                <a:sym typeface="+mn-lt"/>
              </a:rPr>
              <a:t>(CSV</a:t>
            </a:r>
            <a:r>
              <a:rPr lang="zh-CN" altLang="en-US" sz="1200" b="1" dirty="0">
                <a:cs typeface="+mn-ea"/>
                <a:sym typeface="+mn-lt"/>
              </a:rPr>
              <a:t>表格分析）</a:t>
            </a:r>
            <a:endParaRPr lang="en-US" altLang="zh-CN" sz="1200" b="1" dirty="0">
              <a:cs typeface="+mn-ea"/>
              <a:sym typeface="+mn-lt"/>
            </a:endParaRPr>
          </a:p>
        </p:txBody>
      </p:sp>
      <p:pic>
        <p:nvPicPr>
          <p:cNvPr id="3" name="图片 2">
            <a:extLst>
              <a:ext uri="{FF2B5EF4-FFF2-40B4-BE49-F238E27FC236}">
                <a16:creationId xmlns:a16="http://schemas.microsoft.com/office/drawing/2014/main" id="{4F9CF7AC-09AE-5D23-82A4-1D77D006D1C5}"/>
              </a:ext>
            </a:extLst>
          </p:cNvPr>
          <p:cNvPicPr>
            <a:picLocks noChangeAspect="1"/>
          </p:cNvPicPr>
          <p:nvPr/>
        </p:nvPicPr>
        <p:blipFill>
          <a:blip r:embed="rId3"/>
          <a:stretch>
            <a:fillRect/>
          </a:stretch>
        </p:blipFill>
        <p:spPr>
          <a:xfrm>
            <a:off x="3368234" y="1007472"/>
            <a:ext cx="6096932" cy="2948297"/>
          </a:xfrm>
          <a:prstGeom prst="rect">
            <a:avLst/>
          </a:prstGeom>
        </p:spPr>
      </p:pic>
      <p:sp>
        <p:nvSpPr>
          <p:cNvPr id="4" name="文本框 3">
            <a:extLst>
              <a:ext uri="{FF2B5EF4-FFF2-40B4-BE49-F238E27FC236}">
                <a16:creationId xmlns:a16="http://schemas.microsoft.com/office/drawing/2014/main" id="{2538F2B4-ADE8-2A5F-71CF-B7DF5777936E}"/>
              </a:ext>
            </a:extLst>
          </p:cNvPr>
          <p:cNvSpPr txBox="1"/>
          <p:nvPr/>
        </p:nvSpPr>
        <p:spPr>
          <a:xfrm>
            <a:off x="1954465" y="5060757"/>
            <a:ext cx="8625422" cy="1703030"/>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b="0" i="0" dirty="0">
                <a:solidFill>
                  <a:srgbClr val="333333"/>
                </a:solidFill>
                <a:effectLst/>
                <a:highlight>
                  <a:srgbClr val="F2F2F2"/>
                </a:highlight>
                <a:latin typeface="Helvetica Neue"/>
              </a:rPr>
              <a:t>多元线性回归分析研究的线性关系与一元线性回归类似，同样是拟合直线，但是其比一元线性回归方程需要更多自变量，因此计算复杂度更高，本系统采取</a:t>
            </a:r>
            <a:r>
              <a:rPr lang="en-US" altLang="zh-CN" b="0" i="0" dirty="0">
                <a:solidFill>
                  <a:srgbClr val="333333"/>
                </a:solidFill>
                <a:effectLst/>
                <a:highlight>
                  <a:srgbClr val="F2F2F2"/>
                </a:highlight>
                <a:latin typeface="Helvetica Neue"/>
              </a:rPr>
              <a:t>csv</a:t>
            </a:r>
            <a:r>
              <a:rPr lang="zh-CN" altLang="en-US" b="0" i="0" dirty="0">
                <a:solidFill>
                  <a:srgbClr val="333333"/>
                </a:solidFill>
                <a:effectLst/>
                <a:highlight>
                  <a:srgbClr val="F2F2F2"/>
                </a:highlight>
                <a:latin typeface="Helvetica Neue"/>
              </a:rPr>
              <a:t>文件分析。</a:t>
            </a:r>
            <a:br>
              <a:rPr lang="zh-CN" altLang="en-US" dirty="0"/>
            </a:br>
            <a:endParaRPr lang="zh-CN" altLang="en-US" dirty="0"/>
          </a:p>
        </p:txBody>
      </p:sp>
      <p:sp>
        <p:nvSpPr>
          <p:cNvPr id="2" name="矩形 1">
            <a:extLst>
              <a:ext uri="{FF2B5EF4-FFF2-40B4-BE49-F238E27FC236}">
                <a16:creationId xmlns:a16="http://schemas.microsoft.com/office/drawing/2014/main" id="{DFFA9F27-942D-9E47-A2A5-BF91D7093790}"/>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21"/>
                                        </p:tgtEl>
                                        <p:attrNameLst>
                                          <p:attrName>style.visibility</p:attrName>
                                        </p:attrNameLst>
                                      </p:cBhvr>
                                      <p:to>
                                        <p:strVal val="visible"/>
                                      </p:to>
                                    </p:set>
                                    <p:animEffect transition="in" filter="wipe(left)">
                                      <p:cBhvr>
                                        <p:cTn id="7" dur="500"/>
                                        <p:tgtEl>
                                          <p:spTgt spid="104872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27"/>
                                        </p:tgtEl>
                                        <p:attrNameLst>
                                          <p:attrName>style.visibility</p:attrName>
                                        </p:attrNameLst>
                                      </p:cBhvr>
                                      <p:to>
                                        <p:strVal val="visible"/>
                                      </p:to>
                                    </p:set>
                                    <p:animEffect transition="in" filter="wipe(right)">
                                      <p:cBhvr>
                                        <p:cTn id="11" dur="500"/>
                                        <p:tgtEl>
                                          <p:spTgt spid="1048727"/>
                                        </p:tgtEl>
                                      </p:cBhvr>
                                    </p:animEffect>
                                  </p:childTnLst>
                                </p:cTn>
                              </p:par>
                              <p:par>
                                <p:cTn id="12" presetID="22" presetClass="entr" presetSubtype="2" fill="hold" nodeType="with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wipe(right)">
                                      <p:cBhvr>
                                        <p:cTn id="14" dur="500"/>
                                        <p:tgtEl>
                                          <p:spTgt spid="13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20"/>
                                        </p:tgtEl>
                                        <p:attrNameLst>
                                          <p:attrName>style.visibility</p:attrName>
                                        </p:attrNameLst>
                                      </p:cBhvr>
                                      <p:to>
                                        <p:strVal val="visible"/>
                                      </p:to>
                                    </p:set>
                                    <p:animEffect transition="in" filter="wipe(right)">
                                      <p:cBhvr>
                                        <p:cTn id="17" dur="500"/>
                                        <p:tgtEl>
                                          <p:spTgt spid="104872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22"/>
                                        </p:tgtEl>
                                        <p:attrNameLst>
                                          <p:attrName>style.visibility</p:attrName>
                                        </p:attrNameLst>
                                      </p:cBhvr>
                                      <p:to>
                                        <p:strVal val="visible"/>
                                      </p:to>
                                    </p:set>
                                    <p:animEffect transition="in" filter="wipe(right)">
                                      <p:cBhvr>
                                        <p:cTn id="20" dur="500"/>
                                        <p:tgtEl>
                                          <p:spTgt spid="104872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23"/>
                                        </p:tgtEl>
                                        <p:attrNameLst>
                                          <p:attrName>style.visibility</p:attrName>
                                        </p:attrNameLst>
                                      </p:cBhvr>
                                      <p:to>
                                        <p:strVal val="visible"/>
                                      </p:to>
                                    </p:set>
                                    <p:animEffect transition="in" filter="wipe(right)">
                                      <p:cBhvr>
                                        <p:cTn id="23" dur="500"/>
                                        <p:tgtEl>
                                          <p:spTgt spid="104872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24"/>
                                        </p:tgtEl>
                                        <p:attrNameLst>
                                          <p:attrName>style.visibility</p:attrName>
                                        </p:attrNameLst>
                                      </p:cBhvr>
                                      <p:to>
                                        <p:strVal val="visible"/>
                                      </p:to>
                                    </p:set>
                                    <p:animEffect transition="in" filter="wipe(right)">
                                      <p:cBhvr>
                                        <p:cTn id="26" dur="500"/>
                                        <p:tgtEl>
                                          <p:spTgt spid="104872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25"/>
                                        </p:tgtEl>
                                        <p:attrNameLst>
                                          <p:attrName>style.visibility</p:attrName>
                                        </p:attrNameLst>
                                      </p:cBhvr>
                                      <p:to>
                                        <p:strVal val="visible"/>
                                      </p:to>
                                    </p:set>
                                    <p:animEffect transition="in" filter="wipe(right)">
                                      <p:cBhvr>
                                        <p:cTn id="29" dur="500"/>
                                        <p:tgtEl>
                                          <p:spTgt spid="104872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26"/>
                                        </p:tgtEl>
                                        <p:attrNameLst>
                                          <p:attrName>style.visibility</p:attrName>
                                        </p:attrNameLst>
                                      </p:cBhvr>
                                      <p:to>
                                        <p:strVal val="visible"/>
                                      </p:to>
                                    </p:set>
                                    <p:animEffect transition="in" filter="wipe(right)">
                                      <p:cBhvr>
                                        <p:cTn id="32" dur="500"/>
                                        <p:tgtEl>
                                          <p:spTgt spid="1048726"/>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34"/>
                                        </p:tgtEl>
                                        <p:attrNameLst>
                                          <p:attrName>style.visibility</p:attrName>
                                        </p:attrNameLst>
                                      </p:cBhvr>
                                      <p:to>
                                        <p:strVal val="visible"/>
                                      </p:to>
                                    </p:set>
                                    <p:animEffect transition="in" filter="fade">
                                      <p:cBhvr>
                                        <p:cTn id="35" dur="1000"/>
                                        <p:tgtEl>
                                          <p:spTgt spid="1048734"/>
                                        </p:tgtEl>
                                      </p:cBhvr>
                                    </p:animEffect>
                                    <p:anim calcmode="lin" valueType="num">
                                      <p:cBhvr>
                                        <p:cTn id="36" dur="1000" fill="hold"/>
                                        <p:tgtEl>
                                          <p:spTgt spid="1048734"/>
                                        </p:tgtEl>
                                        <p:attrNameLst>
                                          <p:attrName>ppt_x</p:attrName>
                                        </p:attrNameLst>
                                      </p:cBhvr>
                                      <p:tavLst>
                                        <p:tav tm="0">
                                          <p:val>
                                            <p:strVal val="#ppt_x"/>
                                          </p:val>
                                        </p:tav>
                                        <p:tav tm="100000">
                                          <p:val>
                                            <p:strVal val="#ppt_x"/>
                                          </p:val>
                                        </p:tav>
                                      </p:tavLst>
                                    </p:anim>
                                    <p:anim calcmode="lin" valueType="num">
                                      <p:cBhvr>
                                        <p:cTn id="37" dur="1000" fill="hold"/>
                                        <p:tgtEl>
                                          <p:spTgt spid="10487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p:bldP spid="1048721" grpId="0" animBg="1"/>
      <p:bldP spid="1048722" grpId="0" animBg="1"/>
      <p:bldP spid="1048723" grpId="0" animBg="1"/>
      <p:bldP spid="1048724" grpId="0" animBg="1"/>
      <p:bldP spid="1048725" grpId="0" animBg="1"/>
      <p:bldP spid="1048726" grpId="0" animBg="1"/>
      <p:bldP spid="1048727" grpId="0" animBg="1"/>
      <p:bldP spid="10487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21"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2"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23"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4"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25"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6"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7"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3" name="Group 25"/>
          <p:cNvGrpSpPr/>
          <p:nvPr/>
        </p:nvGrpSpPr>
        <p:grpSpPr>
          <a:xfrm>
            <a:off x="1373651" y="3006583"/>
            <a:ext cx="228443" cy="219464"/>
            <a:chOff x="8402638" y="2208213"/>
            <a:chExt cx="473075" cy="461962"/>
          </a:xfrm>
          <a:solidFill>
            <a:schemeClr val="bg1"/>
          </a:solidFill>
        </p:grpSpPr>
        <p:sp>
          <p:nvSpPr>
            <p:cNvPr id="1048728"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29"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0"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1"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2"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3"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34" name="矩形 47"/>
          <p:cNvSpPr/>
          <p:nvPr/>
        </p:nvSpPr>
        <p:spPr>
          <a:xfrm>
            <a:off x="4548261" y="4368515"/>
            <a:ext cx="3743861" cy="553998"/>
          </a:xfrm>
          <a:prstGeom prst="rect">
            <a:avLst/>
          </a:prstGeom>
        </p:spPr>
        <p:txBody>
          <a:bodyPr wrap="square">
            <a:spAutoFit/>
          </a:bodyPr>
          <a:lstStyle/>
          <a:p>
            <a:pPr algn="ctr">
              <a:spcBef>
                <a:spcPct val="0"/>
              </a:spcBef>
            </a:pPr>
            <a:r>
              <a:rPr lang="zh-CN" altLang="en-US" b="1" dirty="0">
                <a:cs typeface="+mn-ea"/>
                <a:sym typeface="+mn-lt"/>
              </a:rPr>
              <a:t>多元线性回归分析计算界面</a:t>
            </a:r>
            <a:endParaRPr lang="en-US" altLang="zh-CN" b="1" dirty="0">
              <a:cs typeface="+mn-ea"/>
              <a:sym typeface="+mn-lt"/>
            </a:endParaRPr>
          </a:p>
          <a:p>
            <a:pPr algn="ctr">
              <a:spcBef>
                <a:spcPct val="0"/>
              </a:spcBef>
            </a:pPr>
            <a:r>
              <a:rPr lang="en-US" altLang="zh-CN" sz="1200" b="1" dirty="0">
                <a:cs typeface="+mn-ea"/>
                <a:sym typeface="+mn-lt"/>
              </a:rPr>
              <a:t>(CSV</a:t>
            </a:r>
            <a:r>
              <a:rPr lang="zh-CN" altLang="en-US" sz="1200" b="1" dirty="0">
                <a:cs typeface="+mn-ea"/>
                <a:sym typeface="+mn-lt"/>
              </a:rPr>
              <a:t>表格分析）</a:t>
            </a:r>
            <a:endParaRPr lang="en-US" altLang="zh-CN" sz="1200" b="1" dirty="0">
              <a:cs typeface="+mn-ea"/>
              <a:sym typeface="+mn-lt"/>
            </a:endParaRPr>
          </a:p>
        </p:txBody>
      </p:sp>
      <p:sp>
        <p:nvSpPr>
          <p:cNvPr id="4" name="文本框 3">
            <a:extLst>
              <a:ext uri="{FF2B5EF4-FFF2-40B4-BE49-F238E27FC236}">
                <a16:creationId xmlns:a16="http://schemas.microsoft.com/office/drawing/2014/main" id="{2538F2B4-ADE8-2A5F-71CF-B7DF5777936E}"/>
              </a:ext>
            </a:extLst>
          </p:cNvPr>
          <p:cNvSpPr txBox="1"/>
          <p:nvPr/>
        </p:nvSpPr>
        <p:spPr>
          <a:xfrm>
            <a:off x="9156458" y="4416284"/>
            <a:ext cx="2484673" cy="458459"/>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333333"/>
                </a:solidFill>
                <a:highlight>
                  <a:srgbClr val="F2F2F2"/>
                </a:highlight>
                <a:latin typeface="Helvetica Neue"/>
              </a:rPr>
              <a:t>输出</a:t>
            </a:r>
            <a:r>
              <a:rPr lang="zh-CN" altLang="en-US" b="0" i="0" dirty="0">
                <a:solidFill>
                  <a:srgbClr val="333333"/>
                </a:solidFill>
                <a:effectLst/>
                <a:highlight>
                  <a:srgbClr val="F2F2F2"/>
                </a:highlight>
                <a:latin typeface="Helvetica Neue"/>
              </a:rPr>
              <a:t>方程</a:t>
            </a:r>
            <a:endParaRPr lang="zh-CN" altLang="en-US" dirty="0"/>
          </a:p>
        </p:txBody>
      </p:sp>
      <p:pic>
        <p:nvPicPr>
          <p:cNvPr id="5" name="图片 4">
            <a:extLst>
              <a:ext uri="{FF2B5EF4-FFF2-40B4-BE49-F238E27FC236}">
                <a16:creationId xmlns:a16="http://schemas.microsoft.com/office/drawing/2014/main" id="{4B0B61F9-C655-D533-07BE-B58B8377EDC1}"/>
              </a:ext>
            </a:extLst>
          </p:cNvPr>
          <p:cNvPicPr>
            <a:picLocks noChangeAspect="1"/>
          </p:cNvPicPr>
          <p:nvPr/>
        </p:nvPicPr>
        <p:blipFill>
          <a:blip r:embed="rId3"/>
          <a:stretch>
            <a:fillRect/>
          </a:stretch>
        </p:blipFill>
        <p:spPr>
          <a:xfrm>
            <a:off x="3069479" y="808275"/>
            <a:ext cx="6819175" cy="3316429"/>
          </a:xfrm>
          <a:prstGeom prst="rect">
            <a:avLst/>
          </a:prstGeom>
        </p:spPr>
      </p:pic>
      <p:pic>
        <p:nvPicPr>
          <p:cNvPr id="6" name="图片 5">
            <a:extLst>
              <a:ext uri="{FF2B5EF4-FFF2-40B4-BE49-F238E27FC236}">
                <a16:creationId xmlns:a16="http://schemas.microsoft.com/office/drawing/2014/main" id="{3596AADA-5D78-B3A3-427A-0F10EE957DFA}"/>
              </a:ext>
            </a:extLst>
          </p:cNvPr>
          <p:cNvPicPr>
            <a:picLocks noChangeAspect="1"/>
          </p:cNvPicPr>
          <p:nvPr/>
        </p:nvPicPr>
        <p:blipFill>
          <a:blip r:embed="rId4"/>
          <a:stretch>
            <a:fillRect/>
          </a:stretch>
        </p:blipFill>
        <p:spPr>
          <a:xfrm>
            <a:off x="6751679" y="1950439"/>
            <a:ext cx="2963110" cy="825612"/>
          </a:xfrm>
          <a:prstGeom prst="rect">
            <a:avLst/>
          </a:prstGeom>
        </p:spPr>
      </p:pic>
      <p:cxnSp>
        <p:nvCxnSpPr>
          <p:cNvPr id="7" name="直接箭头连接符 6">
            <a:extLst>
              <a:ext uri="{FF2B5EF4-FFF2-40B4-BE49-F238E27FC236}">
                <a16:creationId xmlns:a16="http://schemas.microsoft.com/office/drawing/2014/main" id="{30A23081-544B-48DF-86AD-5E08AD3D1EA0}"/>
              </a:ext>
            </a:extLst>
          </p:cNvPr>
          <p:cNvCxnSpPr>
            <a:cxnSpLocks/>
          </p:cNvCxnSpPr>
          <p:nvPr/>
        </p:nvCxnSpPr>
        <p:spPr>
          <a:xfrm flipH="1" flipV="1">
            <a:off x="9581662" y="2235200"/>
            <a:ext cx="912929" cy="5970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7D303C-05CC-5D3D-37D5-CB5813F5A3C2}"/>
              </a:ext>
            </a:extLst>
          </p:cNvPr>
          <p:cNvSpPr txBox="1"/>
          <p:nvPr/>
        </p:nvSpPr>
        <p:spPr>
          <a:xfrm>
            <a:off x="10077383" y="2825088"/>
            <a:ext cx="1645694" cy="377026"/>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400" b="1" dirty="0"/>
              <a:t>分析样本</a:t>
            </a:r>
            <a:endParaRPr lang="en-US" altLang="zh-CN" sz="1400" b="1" dirty="0"/>
          </a:p>
        </p:txBody>
      </p:sp>
      <p:pic>
        <p:nvPicPr>
          <p:cNvPr id="10" name="图片 9">
            <a:extLst>
              <a:ext uri="{FF2B5EF4-FFF2-40B4-BE49-F238E27FC236}">
                <a16:creationId xmlns:a16="http://schemas.microsoft.com/office/drawing/2014/main" id="{E223DF3A-E7F8-8F02-56F6-965BE3B0ECED}"/>
              </a:ext>
            </a:extLst>
          </p:cNvPr>
          <p:cNvPicPr>
            <a:picLocks noChangeAspect="1"/>
          </p:cNvPicPr>
          <p:nvPr/>
        </p:nvPicPr>
        <p:blipFill>
          <a:blip r:embed="rId4"/>
          <a:stretch>
            <a:fillRect/>
          </a:stretch>
        </p:blipFill>
        <p:spPr>
          <a:xfrm>
            <a:off x="6751679" y="2970602"/>
            <a:ext cx="2963110" cy="825612"/>
          </a:xfrm>
          <a:prstGeom prst="rect">
            <a:avLst/>
          </a:prstGeom>
        </p:spPr>
      </p:pic>
      <p:cxnSp>
        <p:nvCxnSpPr>
          <p:cNvPr id="11" name="直接箭头连接符 10">
            <a:extLst>
              <a:ext uri="{FF2B5EF4-FFF2-40B4-BE49-F238E27FC236}">
                <a16:creationId xmlns:a16="http://schemas.microsoft.com/office/drawing/2014/main" id="{1F7D07C1-6BB1-2835-DB7D-F185F262FC3A}"/>
              </a:ext>
            </a:extLst>
          </p:cNvPr>
          <p:cNvCxnSpPr>
            <a:cxnSpLocks/>
          </p:cNvCxnSpPr>
          <p:nvPr/>
        </p:nvCxnSpPr>
        <p:spPr>
          <a:xfrm flipH="1" flipV="1">
            <a:off x="9249735" y="3562095"/>
            <a:ext cx="901704" cy="79673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760C926-1DB9-E596-AE42-99113FFDA881}"/>
              </a:ext>
            </a:extLst>
          </p:cNvPr>
          <p:cNvPicPr>
            <a:picLocks noChangeAspect="1"/>
          </p:cNvPicPr>
          <p:nvPr/>
        </p:nvPicPr>
        <p:blipFill>
          <a:blip r:embed="rId4"/>
          <a:stretch>
            <a:fillRect/>
          </a:stretch>
        </p:blipFill>
        <p:spPr>
          <a:xfrm>
            <a:off x="3806386" y="3795164"/>
            <a:ext cx="1199500" cy="354805"/>
          </a:xfrm>
          <a:prstGeom prst="rect">
            <a:avLst/>
          </a:prstGeom>
        </p:spPr>
      </p:pic>
      <p:sp>
        <p:nvSpPr>
          <p:cNvPr id="15" name="文本框 14">
            <a:extLst>
              <a:ext uri="{FF2B5EF4-FFF2-40B4-BE49-F238E27FC236}">
                <a16:creationId xmlns:a16="http://schemas.microsoft.com/office/drawing/2014/main" id="{00642156-1C81-670F-00A5-CA049BAB68A8}"/>
              </a:ext>
            </a:extLst>
          </p:cNvPr>
          <p:cNvSpPr txBox="1"/>
          <p:nvPr/>
        </p:nvSpPr>
        <p:spPr>
          <a:xfrm>
            <a:off x="1602094" y="4407246"/>
            <a:ext cx="1884923" cy="458459"/>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333333"/>
                </a:solidFill>
                <a:highlight>
                  <a:srgbClr val="F2F2F2"/>
                </a:highlight>
                <a:latin typeface="Helvetica Neue"/>
              </a:rPr>
              <a:t>下载学习数据</a:t>
            </a:r>
            <a:endParaRPr lang="zh-CN" altLang="en-US" dirty="0"/>
          </a:p>
        </p:txBody>
      </p:sp>
      <p:cxnSp>
        <p:nvCxnSpPr>
          <p:cNvPr id="16" name="直接箭头连接符 15">
            <a:extLst>
              <a:ext uri="{FF2B5EF4-FFF2-40B4-BE49-F238E27FC236}">
                <a16:creationId xmlns:a16="http://schemas.microsoft.com/office/drawing/2014/main" id="{EF9B2B4A-EEA2-9731-135E-64A313387D9D}"/>
              </a:ext>
            </a:extLst>
          </p:cNvPr>
          <p:cNvCxnSpPr>
            <a:cxnSpLocks/>
          </p:cNvCxnSpPr>
          <p:nvPr/>
        </p:nvCxnSpPr>
        <p:spPr>
          <a:xfrm flipV="1">
            <a:off x="3487017" y="4051030"/>
            <a:ext cx="483917" cy="40004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D7356880-B253-3094-BBF7-1818B75D7664}"/>
              </a:ext>
            </a:extLst>
          </p:cNvPr>
          <p:cNvSpPr/>
          <p:nvPr/>
        </p:nvSpPr>
        <p:spPr>
          <a:xfrm>
            <a:off x="2922266" y="5448863"/>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0827C86-E2AA-7187-1AA5-FE27E6EA1EF0}"/>
              </a:ext>
            </a:extLst>
          </p:cNvPr>
          <p:cNvSpPr txBox="1"/>
          <p:nvPr/>
        </p:nvSpPr>
        <p:spPr>
          <a:xfrm>
            <a:off x="2976080" y="5452279"/>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文件上传</a:t>
            </a:r>
          </a:p>
        </p:txBody>
      </p:sp>
      <p:sp>
        <p:nvSpPr>
          <p:cNvPr id="20" name="矩形: 圆角 19">
            <a:extLst>
              <a:ext uri="{FF2B5EF4-FFF2-40B4-BE49-F238E27FC236}">
                <a16:creationId xmlns:a16="http://schemas.microsoft.com/office/drawing/2014/main" id="{51BAC173-2F99-31EC-7674-960737BC3B3E}"/>
              </a:ext>
            </a:extLst>
          </p:cNvPr>
          <p:cNvSpPr/>
          <p:nvPr/>
        </p:nvSpPr>
        <p:spPr>
          <a:xfrm>
            <a:off x="6835317" y="5449368"/>
            <a:ext cx="1901069"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F6C0F12-9798-0F41-5E81-B51A123E8AA6}"/>
              </a:ext>
            </a:extLst>
          </p:cNvPr>
          <p:cNvSpPr txBox="1"/>
          <p:nvPr/>
        </p:nvSpPr>
        <p:spPr>
          <a:xfrm>
            <a:off x="6986925" y="5471776"/>
            <a:ext cx="1460577"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输出结果</a:t>
            </a:r>
          </a:p>
        </p:txBody>
      </p:sp>
      <p:sp>
        <p:nvSpPr>
          <p:cNvPr id="22" name="箭头: 右 21">
            <a:extLst>
              <a:ext uri="{FF2B5EF4-FFF2-40B4-BE49-F238E27FC236}">
                <a16:creationId xmlns:a16="http://schemas.microsoft.com/office/drawing/2014/main" id="{6FB3FCE4-A259-2C46-89FC-0F3B6C9E7928}"/>
              </a:ext>
            </a:extLst>
          </p:cNvPr>
          <p:cNvSpPr/>
          <p:nvPr/>
        </p:nvSpPr>
        <p:spPr>
          <a:xfrm>
            <a:off x="4545320" y="5444412"/>
            <a:ext cx="2159201" cy="58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后台计算</a:t>
            </a:r>
          </a:p>
        </p:txBody>
      </p:sp>
      <p:sp>
        <p:nvSpPr>
          <p:cNvPr id="2" name="矩形 1">
            <a:extLst>
              <a:ext uri="{FF2B5EF4-FFF2-40B4-BE49-F238E27FC236}">
                <a16:creationId xmlns:a16="http://schemas.microsoft.com/office/drawing/2014/main" id="{CE4F507C-4647-985D-9220-0177BAC63867}"/>
              </a:ext>
            </a:extLst>
          </p:cNvPr>
          <p:cNvSpPr/>
          <p:nvPr/>
        </p:nvSpPr>
        <p:spPr>
          <a:xfrm>
            <a:off x="578719" y="562521"/>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513728"/>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21"/>
                                        </p:tgtEl>
                                        <p:attrNameLst>
                                          <p:attrName>style.visibility</p:attrName>
                                        </p:attrNameLst>
                                      </p:cBhvr>
                                      <p:to>
                                        <p:strVal val="visible"/>
                                      </p:to>
                                    </p:set>
                                    <p:animEffect transition="in" filter="wipe(left)">
                                      <p:cBhvr>
                                        <p:cTn id="7" dur="500"/>
                                        <p:tgtEl>
                                          <p:spTgt spid="104872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27"/>
                                        </p:tgtEl>
                                        <p:attrNameLst>
                                          <p:attrName>style.visibility</p:attrName>
                                        </p:attrNameLst>
                                      </p:cBhvr>
                                      <p:to>
                                        <p:strVal val="visible"/>
                                      </p:to>
                                    </p:set>
                                    <p:animEffect transition="in" filter="wipe(right)">
                                      <p:cBhvr>
                                        <p:cTn id="11" dur="500"/>
                                        <p:tgtEl>
                                          <p:spTgt spid="1048727"/>
                                        </p:tgtEl>
                                      </p:cBhvr>
                                    </p:animEffect>
                                  </p:childTnLst>
                                </p:cTn>
                              </p:par>
                              <p:par>
                                <p:cTn id="12" presetID="22" presetClass="entr" presetSubtype="2" fill="hold" nodeType="with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wipe(right)">
                                      <p:cBhvr>
                                        <p:cTn id="14" dur="500"/>
                                        <p:tgtEl>
                                          <p:spTgt spid="13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20"/>
                                        </p:tgtEl>
                                        <p:attrNameLst>
                                          <p:attrName>style.visibility</p:attrName>
                                        </p:attrNameLst>
                                      </p:cBhvr>
                                      <p:to>
                                        <p:strVal val="visible"/>
                                      </p:to>
                                    </p:set>
                                    <p:animEffect transition="in" filter="wipe(right)">
                                      <p:cBhvr>
                                        <p:cTn id="17" dur="500"/>
                                        <p:tgtEl>
                                          <p:spTgt spid="104872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22"/>
                                        </p:tgtEl>
                                        <p:attrNameLst>
                                          <p:attrName>style.visibility</p:attrName>
                                        </p:attrNameLst>
                                      </p:cBhvr>
                                      <p:to>
                                        <p:strVal val="visible"/>
                                      </p:to>
                                    </p:set>
                                    <p:animEffect transition="in" filter="wipe(right)">
                                      <p:cBhvr>
                                        <p:cTn id="20" dur="500"/>
                                        <p:tgtEl>
                                          <p:spTgt spid="104872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23"/>
                                        </p:tgtEl>
                                        <p:attrNameLst>
                                          <p:attrName>style.visibility</p:attrName>
                                        </p:attrNameLst>
                                      </p:cBhvr>
                                      <p:to>
                                        <p:strVal val="visible"/>
                                      </p:to>
                                    </p:set>
                                    <p:animEffect transition="in" filter="wipe(right)">
                                      <p:cBhvr>
                                        <p:cTn id="23" dur="500"/>
                                        <p:tgtEl>
                                          <p:spTgt spid="104872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24"/>
                                        </p:tgtEl>
                                        <p:attrNameLst>
                                          <p:attrName>style.visibility</p:attrName>
                                        </p:attrNameLst>
                                      </p:cBhvr>
                                      <p:to>
                                        <p:strVal val="visible"/>
                                      </p:to>
                                    </p:set>
                                    <p:animEffect transition="in" filter="wipe(right)">
                                      <p:cBhvr>
                                        <p:cTn id="26" dur="500"/>
                                        <p:tgtEl>
                                          <p:spTgt spid="104872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25"/>
                                        </p:tgtEl>
                                        <p:attrNameLst>
                                          <p:attrName>style.visibility</p:attrName>
                                        </p:attrNameLst>
                                      </p:cBhvr>
                                      <p:to>
                                        <p:strVal val="visible"/>
                                      </p:to>
                                    </p:set>
                                    <p:animEffect transition="in" filter="wipe(right)">
                                      <p:cBhvr>
                                        <p:cTn id="29" dur="500"/>
                                        <p:tgtEl>
                                          <p:spTgt spid="104872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26"/>
                                        </p:tgtEl>
                                        <p:attrNameLst>
                                          <p:attrName>style.visibility</p:attrName>
                                        </p:attrNameLst>
                                      </p:cBhvr>
                                      <p:to>
                                        <p:strVal val="visible"/>
                                      </p:to>
                                    </p:set>
                                    <p:animEffect transition="in" filter="wipe(right)">
                                      <p:cBhvr>
                                        <p:cTn id="32" dur="500"/>
                                        <p:tgtEl>
                                          <p:spTgt spid="1048726"/>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34"/>
                                        </p:tgtEl>
                                        <p:attrNameLst>
                                          <p:attrName>style.visibility</p:attrName>
                                        </p:attrNameLst>
                                      </p:cBhvr>
                                      <p:to>
                                        <p:strVal val="visible"/>
                                      </p:to>
                                    </p:set>
                                    <p:animEffect transition="in" filter="fade">
                                      <p:cBhvr>
                                        <p:cTn id="35" dur="1000"/>
                                        <p:tgtEl>
                                          <p:spTgt spid="1048734"/>
                                        </p:tgtEl>
                                      </p:cBhvr>
                                    </p:animEffect>
                                    <p:anim calcmode="lin" valueType="num">
                                      <p:cBhvr>
                                        <p:cTn id="36" dur="1000" fill="hold"/>
                                        <p:tgtEl>
                                          <p:spTgt spid="1048734"/>
                                        </p:tgtEl>
                                        <p:attrNameLst>
                                          <p:attrName>ppt_x</p:attrName>
                                        </p:attrNameLst>
                                      </p:cBhvr>
                                      <p:tavLst>
                                        <p:tav tm="0">
                                          <p:val>
                                            <p:strVal val="#ppt_x"/>
                                          </p:val>
                                        </p:tav>
                                        <p:tav tm="100000">
                                          <p:val>
                                            <p:strVal val="#ppt_x"/>
                                          </p:val>
                                        </p:tav>
                                      </p:tavLst>
                                    </p:anim>
                                    <p:anim calcmode="lin" valueType="num">
                                      <p:cBhvr>
                                        <p:cTn id="37" dur="1000" fill="hold"/>
                                        <p:tgtEl>
                                          <p:spTgt spid="10487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p:bldP spid="1048721" grpId="0" animBg="1"/>
      <p:bldP spid="1048722" grpId="0" animBg="1"/>
      <p:bldP spid="1048723" grpId="0" animBg="1"/>
      <p:bldP spid="1048724" grpId="0" animBg="1"/>
      <p:bldP spid="1048725" grpId="0" animBg="1"/>
      <p:bldP spid="1048726" grpId="0" animBg="1"/>
      <p:bldP spid="1048727" grpId="0" animBg="1"/>
      <p:bldP spid="10487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38"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39"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40"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41"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42"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3"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4"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7" name="Group 25"/>
          <p:cNvGrpSpPr/>
          <p:nvPr/>
        </p:nvGrpSpPr>
        <p:grpSpPr>
          <a:xfrm>
            <a:off x="1373651" y="3006583"/>
            <a:ext cx="228443" cy="219464"/>
            <a:chOff x="8402638" y="2208213"/>
            <a:chExt cx="473075" cy="461962"/>
          </a:xfrm>
          <a:solidFill>
            <a:schemeClr val="bg1"/>
          </a:solidFill>
        </p:grpSpPr>
        <p:sp>
          <p:nvSpPr>
            <p:cNvPr id="1048745"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6"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7"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8"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9"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50"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51" name="矩形 47"/>
          <p:cNvSpPr/>
          <p:nvPr/>
        </p:nvSpPr>
        <p:spPr>
          <a:xfrm>
            <a:off x="4075784" y="4618183"/>
            <a:ext cx="3842164" cy="400110"/>
          </a:xfrm>
          <a:prstGeom prst="rect">
            <a:avLst/>
          </a:prstGeom>
        </p:spPr>
        <p:txBody>
          <a:bodyPr wrap="square">
            <a:spAutoFit/>
          </a:bodyPr>
          <a:lstStyle/>
          <a:p>
            <a:pPr algn="ctr">
              <a:spcBef>
                <a:spcPct val="0"/>
              </a:spcBef>
            </a:pPr>
            <a:r>
              <a:rPr lang="zh-CN" altLang="en-US" sz="2000" b="1" dirty="0">
                <a:cs typeface="+mn-ea"/>
                <a:sym typeface="+mn-lt"/>
              </a:rPr>
              <a:t>机器学习：鲍鱼年龄预测</a:t>
            </a:r>
            <a:endParaRPr lang="en-US" altLang="zh-CN" sz="2000" b="1" dirty="0">
              <a:cs typeface="+mn-ea"/>
              <a:sym typeface="+mn-lt"/>
            </a:endParaRPr>
          </a:p>
        </p:txBody>
      </p:sp>
      <p:pic>
        <p:nvPicPr>
          <p:cNvPr id="4" name="图片 3">
            <a:extLst>
              <a:ext uri="{FF2B5EF4-FFF2-40B4-BE49-F238E27FC236}">
                <a16:creationId xmlns:a16="http://schemas.microsoft.com/office/drawing/2014/main" id="{24E95A4D-A006-D5F2-4D5A-553F10FB50A7}"/>
              </a:ext>
            </a:extLst>
          </p:cNvPr>
          <p:cNvPicPr>
            <a:picLocks noChangeAspect="1"/>
          </p:cNvPicPr>
          <p:nvPr/>
        </p:nvPicPr>
        <p:blipFill>
          <a:blip r:embed="rId3"/>
          <a:stretch>
            <a:fillRect/>
          </a:stretch>
        </p:blipFill>
        <p:spPr>
          <a:xfrm>
            <a:off x="2888597" y="919292"/>
            <a:ext cx="7288272" cy="3562714"/>
          </a:xfrm>
          <a:prstGeom prst="rect">
            <a:avLst/>
          </a:prstGeom>
        </p:spPr>
      </p:pic>
      <p:sp>
        <p:nvSpPr>
          <p:cNvPr id="6" name="文本框 5">
            <a:extLst>
              <a:ext uri="{FF2B5EF4-FFF2-40B4-BE49-F238E27FC236}">
                <a16:creationId xmlns:a16="http://schemas.microsoft.com/office/drawing/2014/main" id="{7E6C6CBB-B026-28F1-5908-7C7864C95101}"/>
              </a:ext>
            </a:extLst>
          </p:cNvPr>
          <p:cNvSpPr txBox="1"/>
          <p:nvPr/>
        </p:nvSpPr>
        <p:spPr>
          <a:xfrm>
            <a:off x="1701227" y="5088320"/>
            <a:ext cx="8789545" cy="1287532"/>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dirty="0"/>
              <a:t>鲍鱼机器学习案例，使用鲍鱼各项物理测量（如长度、直径等）进行机器学习训练，以预测其生物年龄。</a:t>
            </a:r>
            <a:endParaRPr lang="en-US" altLang="zh-CN" dirty="0"/>
          </a:p>
          <a:p>
            <a:pPr marL="285750" indent="-285750">
              <a:lnSpc>
                <a:spcPct val="150000"/>
              </a:lnSpc>
              <a:buFont typeface="Arial" panose="020B0604020202020204" pitchFamily="34" charset="0"/>
              <a:buChar char="•"/>
            </a:pPr>
            <a:r>
              <a:rPr lang="zh-CN" altLang="en-US" dirty="0"/>
              <a:t>此界面体现出本系统高聚合、低耦合，要增添新功能稳定且操作简单。</a:t>
            </a:r>
          </a:p>
        </p:txBody>
      </p:sp>
      <p:pic>
        <p:nvPicPr>
          <p:cNvPr id="7" name="图片 6">
            <a:extLst>
              <a:ext uri="{FF2B5EF4-FFF2-40B4-BE49-F238E27FC236}">
                <a16:creationId xmlns:a16="http://schemas.microsoft.com/office/drawing/2014/main" id="{20D6AE22-0C00-D13C-B697-D4AA7C6669C4}"/>
              </a:ext>
            </a:extLst>
          </p:cNvPr>
          <p:cNvPicPr>
            <a:picLocks noChangeAspect="1"/>
          </p:cNvPicPr>
          <p:nvPr/>
        </p:nvPicPr>
        <p:blipFill>
          <a:blip r:embed="rId4"/>
          <a:stretch>
            <a:fillRect/>
          </a:stretch>
        </p:blipFill>
        <p:spPr>
          <a:xfrm>
            <a:off x="6463322" y="1741652"/>
            <a:ext cx="3673231" cy="1842662"/>
          </a:xfrm>
          <a:prstGeom prst="rect">
            <a:avLst/>
          </a:prstGeom>
        </p:spPr>
      </p:pic>
      <p:cxnSp>
        <p:nvCxnSpPr>
          <p:cNvPr id="8" name="直接箭头连接符 7">
            <a:extLst>
              <a:ext uri="{FF2B5EF4-FFF2-40B4-BE49-F238E27FC236}">
                <a16:creationId xmlns:a16="http://schemas.microsoft.com/office/drawing/2014/main" id="{4341E2DC-A04E-BFC8-824D-184F1CFCAE0E}"/>
              </a:ext>
            </a:extLst>
          </p:cNvPr>
          <p:cNvCxnSpPr>
            <a:cxnSpLocks/>
          </p:cNvCxnSpPr>
          <p:nvPr/>
        </p:nvCxnSpPr>
        <p:spPr>
          <a:xfrm flipH="1">
            <a:off x="7713785" y="3226047"/>
            <a:ext cx="1961661" cy="17922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53BF384-4D69-F889-B102-AE7A00C7BDB5}"/>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38"/>
                                        </p:tgtEl>
                                        <p:attrNameLst>
                                          <p:attrName>style.visibility</p:attrName>
                                        </p:attrNameLst>
                                      </p:cBhvr>
                                      <p:to>
                                        <p:strVal val="visible"/>
                                      </p:to>
                                    </p:set>
                                    <p:animEffect transition="in" filter="wipe(left)">
                                      <p:cBhvr>
                                        <p:cTn id="7" dur="500"/>
                                        <p:tgtEl>
                                          <p:spTgt spid="10487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44"/>
                                        </p:tgtEl>
                                        <p:attrNameLst>
                                          <p:attrName>style.visibility</p:attrName>
                                        </p:attrNameLst>
                                      </p:cBhvr>
                                      <p:to>
                                        <p:strVal val="visible"/>
                                      </p:to>
                                    </p:set>
                                    <p:animEffect transition="in" filter="wipe(right)">
                                      <p:cBhvr>
                                        <p:cTn id="11" dur="500"/>
                                        <p:tgtEl>
                                          <p:spTgt spid="1048744"/>
                                        </p:tgtEl>
                                      </p:cBhvr>
                                    </p:animEffect>
                                  </p:childTnLst>
                                </p:cTn>
                              </p:par>
                              <p:par>
                                <p:cTn id="12" presetID="22" presetClass="entr" presetSubtype="2" fill="hold" nodeType="with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wipe(right)">
                                      <p:cBhvr>
                                        <p:cTn id="14" dur="500"/>
                                        <p:tgtEl>
                                          <p:spTgt spid="137"/>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37"/>
                                        </p:tgtEl>
                                        <p:attrNameLst>
                                          <p:attrName>style.visibility</p:attrName>
                                        </p:attrNameLst>
                                      </p:cBhvr>
                                      <p:to>
                                        <p:strVal val="visible"/>
                                      </p:to>
                                    </p:set>
                                    <p:animEffect transition="in" filter="wipe(right)">
                                      <p:cBhvr>
                                        <p:cTn id="17" dur="500"/>
                                        <p:tgtEl>
                                          <p:spTgt spid="1048737"/>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39"/>
                                        </p:tgtEl>
                                        <p:attrNameLst>
                                          <p:attrName>style.visibility</p:attrName>
                                        </p:attrNameLst>
                                      </p:cBhvr>
                                      <p:to>
                                        <p:strVal val="visible"/>
                                      </p:to>
                                    </p:set>
                                    <p:animEffect transition="in" filter="wipe(right)">
                                      <p:cBhvr>
                                        <p:cTn id="20" dur="500"/>
                                        <p:tgtEl>
                                          <p:spTgt spid="104873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40"/>
                                        </p:tgtEl>
                                        <p:attrNameLst>
                                          <p:attrName>style.visibility</p:attrName>
                                        </p:attrNameLst>
                                      </p:cBhvr>
                                      <p:to>
                                        <p:strVal val="visible"/>
                                      </p:to>
                                    </p:set>
                                    <p:animEffect transition="in" filter="wipe(right)">
                                      <p:cBhvr>
                                        <p:cTn id="23" dur="500"/>
                                        <p:tgtEl>
                                          <p:spTgt spid="104874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41"/>
                                        </p:tgtEl>
                                        <p:attrNameLst>
                                          <p:attrName>style.visibility</p:attrName>
                                        </p:attrNameLst>
                                      </p:cBhvr>
                                      <p:to>
                                        <p:strVal val="visible"/>
                                      </p:to>
                                    </p:set>
                                    <p:animEffect transition="in" filter="wipe(right)">
                                      <p:cBhvr>
                                        <p:cTn id="26" dur="500"/>
                                        <p:tgtEl>
                                          <p:spTgt spid="104874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42"/>
                                        </p:tgtEl>
                                        <p:attrNameLst>
                                          <p:attrName>style.visibility</p:attrName>
                                        </p:attrNameLst>
                                      </p:cBhvr>
                                      <p:to>
                                        <p:strVal val="visible"/>
                                      </p:to>
                                    </p:set>
                                    <p:animEffect transition="in" filter="wipe(right)">
                                      <p:cBhvr>
                                        <p:cTn id="29" dur="500"/>
                                        <p:tgtEl>
                                          <p:spTgt spid="104874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43"/>
                                        </p:tgtEl>
                                        <p:attrNameLst>
                                          <p:attrName>style.visibility</p:attrName>
                                        </p:attrNameLst>
                                      </p:cBhvr>
                                      <p:to>
                                        <p:strVal val="visible"/>
                                      </p:to>
                                    </p:set>
                                    <p:animEffect transition="in" filter="wipe(right)">
                                      <p:cBhvr>
                                        <p:cTn id="32" dur="500"/>
                                        <p:tgtEl>
                                          <p:spTgt spid="1048743"/>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51"/>
                                        </p:tgtEl>
                                        <p:attrNameLst>
                                          <p:attrName>style.visibility</p:attrName>
                                        </p:attrNameLst>
                                      </p:cBhvr>
                                      <p:to>
                                        <p:strVal val="visible"/>
                                      </p:to>
                                    </p:set>
                                    <p:animEffect transition="in" filter="fade">
                                      <p:cBhvr>
                                        <p:cTn id="35" dur="1000"/>
                                        <p:tgtEl>
                                          <p:spTgt spid="1048751"/>
                                        </p:tgtEl>
                                      </p:cBhvr>
                                    </p:animEffect>
                                    <p:anim calcmode="lin" valueType="num">
                                      <p:cBhvr>
                                        <p:cTn id="36" dur="1000" fill="hold"/>
                                        <p:tgtEl>
                                          <p:spTgt spid="1048751"/>
                                        </p:tgtEl>
                                        <p:attrNameLst>
                                          <p:attrName>ppt_x</p:attrName>
                                        </p:attrNameLst>
                                      </p:cBhvr>
                                      <p:tavLst>
                                        <p:tav tm="0">
                                          <p:val>
                                            <p:strVal val="#ppt_x"/>
                                          </p:val>
                                        </p:tav>
                                        <p:tav tm="100000">
                                          <p:val>
                                            <p:strVal val="#ppt_x"/>
                                          </p:val>
                                        </p:tav>
                                      </p:tavLst>
                                    </p:anim>
                                    <p:anim calcmode="lin" valueType="num">
                                      <p:cBhvr>
                                        <p:cTn id="37" dur="1000" fill="hold"/>
                                        <p:tgtEl>
                                          <p:spTgt spid="10487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7" grpId="0" animBg="1"/>
      <p:bldP spid="1048738" grpId="0" animBg="1"/>
      <p:bldP spid="1048739" grpId="0" animBg="1"/>
      <p:bldP spid="1048740" grpId="0" animBg="1"/>
      <p:bldP spid="1048741" grpId="0" animBg="1"/>
      <p:bldP spid="1048742" grpId="0" animBg="1"/>
      <p:bldP spid="1048743" grpId="0" animBg="1"/>
      <p:bldP spid="1048744" grpId="0" animBg="1"/>
      <p:bldP spid="10487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C204F6-4F61-7B46-5F47-A4E1985C2B4C}"/>
              </a:ext>
            </a:extLst>
          </p:cNvPr>
          <p:cNvPicPr>
            <a:picLocks noChangeAspect="1"/>
          </p:cNvPicPr>
          <p:nvPr/>
        </p:nvPicPr>
        <p:blipFill>
          <a:blip r:embed="rId3"/>
          <a:stretch>
            <a:fillRect/>
          </a:stretch>
        </p:blipFill>
        <p:spPr>
          <a:xfrm>
            <a:off x="2501203" y="905821"/>
            <a:ext cx="6719766" cy="3258737"/>
          </a:xfrm>
          <a:prstGeom prst="rect">
            <a:avLst/>
          </a:prstGeom>
        </p:spPr>
      </p:pic>
      <p:sp>
        <p:nvSpPr>
          <p:cNvPr id="1048737"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38"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39"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40"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41"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42"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3"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4"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7" name="Group 25"/>
          <p:cNvGrpSpPr/>
          <p:nvPr/>
        </p:nvGrpSpPr>
        <p:grpSpPr>
          <a:xfrm>
            <a:off x="1373651" y="3006583"/>
            <a:ext cx="228443" cy="219464"/>
            <a:chOff x="8402638" y="2208213"/>
            <a:chExt cx="473075" cy="461962"/>
          </a:xfrm>
          <a:solidFill>
            <a:schemeClr val="bg1"/>
          </a:solidFill>
        </p:grpSpPr>
        <p:sp>
          <p:nvSpPr>
            <p:cNvPr id="1048745"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6"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7"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8"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9"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50"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51" name="矩形 47"/>
          <p:cNvSpPr/>
          <p:nvPr/>
        </p:nvSpPr>
        <p:spPr>
          <a:xfrm>
            <a:off x="3837354" y="4289081"/>
            <a:ext cx="3842164" cy="400110"/>
          </a:xfrm>
          <a:prstGeom prst="rect">
            <a:avLst/>
          </a:prstGeom>
        </p:spPr>
        <p:txBody>
          <a:bodyPr wrap="square">
            <a:spAutoFit/>
          </a:bodyPr>
          <a:lstStyle/>
          <a:p>
            <a:pPr algn="ctr">
              <a:spcBef>
                <a:spcPct val="0"/>
              </a:spcBef>
            </a:pPr>
            <a:r>
              <a:rPr lang="zh-CN" altLang="en-US" sz="2000" b="1" dirty="0">
                <a:cs typeface="+mn-ea"/>
                <a:sym typeface="+mn-lt"/>
              </a:rPr>
              <a:t>机器学习：鲍鱼年龄预测</a:t>
            </a:r>
            <a:endParaRPr lang="en-US" altLang="zh-CN" sz="2000" b="1" dirty="0">
              <a:cs typeface="+mn-ea"/>
              <a:sym typeface="+mn-lt"/>
            </a:endParaRPr>
          </a:p>
        </p:txBody>
      </p:sp>
      <p:pic>
        <p:nvPicPr>
          <p:cNvPr id="7" name="图片 6">
            <a:extLst>
              <a:ext uri="{FF2B5EF4-FFF2-40B4-BE49-F238E27FC236}">
                <a16:creationId xmlns:a16="http://schemas.microsoft.com/office/drawing/2014/main" id="{20D6AE22-0C00-D13C-B697-D4AA7C6669C4}"/>
              </a:ext>
            </a:extLst>
          </p:cNvPr>
          <p:cNvPicPr>
            <a:picLocks noChangeAspect="1"/>
          </p:cNvPicPr>
          <p:nvPr/>
        </p:nvPicPr>
        <p:blipFill>
          <a:blip r:embed="rId4"/>
          <a:stretch>
            <a:fillRect/>
          </a:stretch>
        </p:blipFill>
        <p:spPr>
          <a:xfrm>
            <a:off x="5237933" y="2813563"/>
            <a:ext cx="704996" cy="353659"/>
          </a:xfrm>
          <a:prstGeom prst="rect">
            <a:avLst/>
          </a:prstGeom>
        </p:spPr>
      </p:pic>
      <p:cxnSp>
        <p:nvCxnSpPr>
          <p:cNvPr id="8" name="直接箭头连接符 7">
            <a:extLst>
              <a:ext uri="{FF2B5EF4-FFF2-40B4-BE49-F238E27FC236}">
                <a16:creationId xmlns:a16="http://schemas.microsoft.com/office/drawing/2014/main" id="{4341E2DC-A04E-BFC8-824D-184F1CFCAE0E}"/>
              </a:ext>
            </a:extLst>
          </p:cNvPr>
          <p:cNvCxnSpPr>
            <a:cxnSpLocks/>
          </p:cNvCxnSpPr>
          <p:nvPr/>
        </p:nvCxnSpPr>
        <p:spPr>
          <a:xfrm flipH="1">
            <a:off x="5849517" y="2689040"/>
            <a:ext cx="209449" cy="301352"/>
          </a:xfrm>
          <a:prstGeom prst="straightConnector1">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4F13EF3-1099-BF10-D82A-D06CA617F930}"/>
              </a:ext>
            </a:extLst>
          </p:cNvPr>
          <p:cNvPicPr>
            <a:picLocks noChangeAspect="1"/>
          </p:cNvPicPr>
          <p:nvPr/>
        </p:nvPicPr>
        <p:blipFill>
          <a:blip r:embed="rId4"/>
          <a:stretch>
            <a:fillRect/>
          </a:stretch>
        </p:blipFill>
        <p:spPr>
          <a:xfrm>
            <a:off x="5649835" y="2295956"/>
            <a:ext cx="1031815" cy="517607"/>
          </a:xfrm>
          <a:prstGeom prst="rect">
            <a:avLst/>
          </a:prstGeom>
        </p:spPr>
      </p:pic>
      <p:pic>
        <p:nvPicPr>
          <p:cNvPr id="12" name="图片 11">
            <a:extLst>
              <a:ext uri="{FF2B5EF4-FFF2-40B4-BE49-F238E27FC236}">
                <a16:creationId xmlns:a16="http://schemas.microsoft.com/office/drawing/2014/main" id="{169C86F7-6F1D-AEBB-48E4-79E273CC9882}"/>
              </a:ext>
            </a:extLst>
          </p:cNvPr>
          <p:cNvPicPr>
            <a:picLocks noChangeAspect="1"/>
          </p:cNvPicPr>
          <p:nvPr/>
        </p:nvPicPr>
        <p:blipFill>
          <a:blip r:embed="rId4"/>
          <a:stretch>
            <a:fillRect/>
          </a:stretch>
        </p:blipFill>
        <p:spPr>
          <a:xfrm>
            <a:off x="4622377" y="1291704"/>
            <a:ext cx="604463" cy="303227"/>
          </a:xfrm>
          <a:prstGeom prst="rect">
            <a:avLst/>
          </a:prstGeom>
        </p:spPr>
      </p:pic>
      <p:pic>
        <p:nvPicPr>
          <p:cNvPr id="17" name="图片 16">
            <a:extLst>
              <a:ext uri="{FF2B5EF4-FFF2-40B4-BE49-F238E27FC236}">
                <a16:creationId xmlns:a16="http://schemas.microsoft.com/office/drawing/2014/main" id="{FB59FCFF-DDCB-5154-54C6-FE452AE930FB}"/>
              </a:ext>
            </a:extLst>
          </p:cNvPr>
          <p:cNvPicPr>
            <a:picLocks noChangeAspect="1"/>
          </p:cNvPicPr>
          <p:nvPr/>
        </p:nvPicPr>
        <p:blipFill>
          <a:blip r:embed="rId4"/>
          <a:stretch>
            <a:fillRect/>
          </a:stretch>
        </p:blipFill>
        <p:spPr>
          <a:xfrm>
            <a:off x="3494908" y="2366541"/>
            <a:ext cx="1031815" cy="517607"/>
          </a:xfrm>
          <a:prstGeom prst="rect">
            <a:avLst/>
          </a:prstGeom>
        </p:spPr>
      </p:pic>
      <p:cxnSp>
        <p:nvCxnSpPr>
          <p:cNvPr id="18" name="直接箭头连接符 17">
            <a:extLst>
              <a:ext uri="{FF2B5EF4-FFF2-40B4-BE49-F238E27FC236}">
                <a16:creationId xmlns:a16="http://schemas.microsoft.com/office/drawing/2014/main" id="{56EE12D2-CD2C-7CD5-0C46-0F539C8A54F9}"/>
              </a:ext>
            </a:extLst>
          </p:cNvPr>
          <p:cNvCxnSpPr>
            <a:cxnSpLocks/>
          </p:cNvCxnSpPr>
          <p:nvPr/>
        </p:nvCxnSpPr>
        <p:spPr>
          <a:xfrm flipV="1">
            <a:off x="2467351" y="2737913"/>
            <a:ext cx="1447788" cy="13396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986FE32-C904-D6E8-BBF1-1530424B59A9}"/>
              </a:ext>
            </a:extLst>
          </p:cNvPr>
          <p:cNvSpPr txBox="1"/>
          <p:nvPr/>
        </p:nvSpPr>
        <p:spPr>
          <a:xfrm>
            <a:off x="968960" y="4118541"/>
            <a:ext cx="1884923" cy="787075"/>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rgbClr val="333333"/>
                </a:solidFill>
                <a:highlight>
                  <a:srgbClr val="F2F2F2"/>
                </a:highlight>
                <a:latin typeface="Helvetica Neue"/>
              </a:rPr>
              <a:t>下载数据集</a:t>
            </a:r>
            <a:endParaRPr lang="en-US" altLang="zh-CN" sz="1600" dirty="0">
              <a:solidFill>
                <a:srgbClr val="333333"/>
              </a:solidFill>
              <a:highlight>
                <a:srgbClr val="F2F2F2"/>
              </a:highlight>
              <a:latin typeface="Helvetica Neue"/>
            </a:endParaRPr>
          </a:p>
          <a:p>
            <a:pPr marL="285750" indent="-285750">
              <a:lnSpc>
                <a:spcPct val="150000"/>
              </a:lnSpc>
              <a:buFont typeface="Arial" panose="020B0604020202020204" pitchFamily="34" charset="0"/>
              <a:buChar char="•"/>
            </a:pPr>
            <a:r>
              <a:rPr lang="zh-CN" altLang="en-US" sz="1600" dirty="0">
                <a:solidFill>
                  <a:srgbClr val="333333"/>
                </a:solidFill>
                <a:highlight>
                  <a:srgbClr val="F2F2F2"/>
                </a:highlight>
                <a:latin typeface="Helvetica Neue"/>
              </a:rPr>
              <a:t>下载学习模型</a:t>
            </a:r>
            <a:endParaRPr lang="zh-CN" altLang="en-US" sz="1600" dirty="0"/>
          </a:p>
        </p:txBody>
      </p:sp>
      <p:sp>
        <p:nvSpPr>
          <p:cNvPr id="24" name="矩形: 圆角 23">
            <a:extLst>
              <a:ext uri="{FF2B5EF4-FFF2-40B4-BE49-F238E27FC236}">
                <a16:creationId xmlns:a16="http://schemas.microsoft.com/office/drawing/2014/main" id="{45CF9713-0EB2-49BD-9E73-83E220F6C27C}"/>
              </a:ext>
            </a:extLst>
          </p:cNvPr>
          <p:cNvSpPr/>
          <p:nvPr/>
        </p:nvSpPr>
        <p:spPr>
          <a:xfrm>
            <a:off x="1199634" y="5350809"/>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C22E9DD4-9BEF-F440-8ADA-D91BDECB61FA}"/>
              </a:ext>
            </a:extLst>
          </p:cNvPr>
          <p:cNvSpPr txBox="1"/>
          <p:nvPr/>
        </p:nvSpPr>
        <p:spPr>
          <a:xfrm>
            <a:off x="1362000"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输入编号</a:t>
            </a:r>
          </a:p>
        </p:txBody>
      </p:sp>
      <p:sp>
        <p:nvSpPr>
          <p:cNvPr id="26" name="矩形: 圆角 25">
            <a:extLst>
              <a:ext uri="{FF2B5EF4-FFF2-40B4-BE49-F238E27FC236}">
                <a16:creationId xmlns:a16="http://schemas.microsoft.com/office/drawing/2014/main" id="{E0888EA3-0343-2D37-37FF-818550055AA0}"/>
              </a:ext>
            </a:extLst>
          </p:cNvPr>
          <p:cNvSpPr/>
          <p:nvPr/>
        </p:nvSpPr>
        <p:spPr>
          <a:xfrm>
            <a:off x="4376943" y="5318140"/>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63DFFE5-1297-837A-49B4-ED3270CC020E}"/>
              </a:ext>
            </a:extLst>
          </p:cNvPr>
          <p:cNvSpPr txBox="1"/>
          <p:nvPr/>
        </p:nvSpPr>
        <p:spPr>
          <a:xfrm>
            <a:off x="4458126" y="5324556"/>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调用数据库</a:t>
            </a:r>
          </a:p>
        </p:txBody>
      </p:sp>
      <p:sp>
        <p:nvSpPr>
          <p:cNvPr id="30" name="矩形: 圆角 29">
            <a:extLst>
              <a:ext uri="{FF2B5EF4-FFF2-40B4-BE49-F238E27FC236}">
                <a16:creationId xmlns:a16="http://schemas.microsoft.com/office/drawing/2014/main" id="{2FA98CDC-FC98-7AF1-6CA5-8E24278EF261}"/>
              </a:ext>
            </a:extLst>
          </p:cNvPr>
          <p:cNvSpPr/>
          <p:nvPr/>
        </p:nvSpPr>
        <p:spPr>
          <a:xfrm>
            <a:off x="7992849" y="5261614"/>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F2D109B-1BAD-2D91-DCB2-AC20E30E10E6}"/>
              </a:ext>
            </a:extLst>
          </p:cNvPr>
          <p:cNvSpPr txBox="1"/>
          <p:nvPr/>
        </p:nvSpPr>
        <p:spPr>
          <a:xfrm>
            <a:off x="8277455" y="5282538"/>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预测结果</a:t>
            </a:r>
          </a:p>
        </p:txBody>
      </p:sp>
      <p:sp>
        <p:nvSpPr>
          <p:cNvPr id="32" name="箭头: 右 31">
            <a:extLst>
              <a:ext uri="{FF2B5EF4-FFF2-40B4-BE49-F238E27FC236}">
                <a16:creationId xmlns:a16="http://schemas.microsoft.com/office/drawing/2014/main" id="{280AFA83-0A7D-914B-73FB-5EADC72ABC4F}"/>
              </a:ext>
            </a:extLst>
          </p:cNvPr>
          <p:cNvSpPr/>
          <p:nvPr/>
        </p:nvSpPr>
        <p:spPr>
          <a:xfrm>
            <a:off x="2786674" y="5284601"/>
            <a:ext cx="1507820" cy="649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读取数据</a:t>
            </a:r>
          </a:p>
        </p:txBody>
      </p:sp>
      <p:sp>
        <p:nvSpPr>
          <p:cNvPr id="33" name="箭头: 右 32">
            <a:extLst>
              <a:ext uri="{FF2B5EF4-FFF2-40B4-BE49-F238E27FC236}">
                <a16:creationId xmlns:a16="http://schemas.microsoft.com/office/drawing/2014/main" id="{9EC4E1ED-A3AC-896E-FE7D-2F78EC9390A3}"/>
              </a:ext>
            </a:extLst>
          </p:cNvPr>
          <p:cNvSpPr/>
          <p:nvPr/>
        </p:nvSpPr>
        <p:spPr>
          <a:xfrm>
            <a:off x="6308038" y="5181433"/>
            <a:ext cx="1507820" cy="79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机器学习</a:t>
            </a:r>
          </a:p>
        </p:txBody>
      </p:sp>
      <p:sp>
        <p:nvSpPr>
          <p:cNvPr id="2" name="矩形 1">
            <a:extLst>
              <a:ext uri="{FF2B5EF4-FFF2-40B4-BE49-F238E27FC236}">
                <a16:creationId xmlns:a16="http://schemas.microsoft.com/office/drawing/2014/main" id="{B46AFBE3-2507-D159-7809-8C177617BECF}"/>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6221898"/>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38"/>
                                        </p:tgtEl>
                                        <p:attrNameLst>
                                          <p:attrName>style.visibility</p:attrName>
                                        </p:attrNameLst>
                                      </p:cBhvr>
                                      <p:to>
                                        <p:strVal val="visible"/>
                                      </p:to>
                                    </p:set>
                                    <p:animEffect transition="in" filter="wipe(left)">
                                      <p:cBhvr>
                                        <p:cTn id="7" dur="500"/>
                                        <p:tgtEl>
                                          <p:spTgt spid="10487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44"/>
                                        </p:tgtEl>
                                        <p:attrNameLst>
                                          <p:attrName>style.visibility</p:attrName>
                                        </p:attrNameLst>
                                      </p:cBhvr>
                                      <p:to>
                                        <p:strVal val="visible"/>
                                      </p:to>
                                    </p:set>
                                    <p:animEffect transition="in" filter="wipe(right)">
                                      <p:cBhvr>
                                        <p:cTn id="11" dur="500"/>
                                        <p:tgtEl>
                                          <p:spTgt spid="1048744"/>
                                        </p:tgtEl>
                                      </p:cBhvr>
                                    </p:animEffect>
                                  </p:childTnLst>
                                </p:cTn>
                              </p:par>
                              <p:par>
                                <p:cTn id="12" presetID="22" presetClass="entr" presetSubtype="2" fill="hold" nodeType="with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wipe(right)">
                                      <p:cBhvr>
                                        <p:cTn id="14" dur="500"/>
                                        <p:tgtEl>
                                          <p:spTgt spid="137"/>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37"/>
                                        </p:tgtEl>
                                        <p:attrNameLst>
                                          <p:attrName>style.visibility</p:attrName>
                                        </p:attrNameLst>
                                      </p:cBhvr>
                                      <p:to>
                                        <p:strVal val="visible"/>
                                      </p:to>
                                    </p:set>
                                    <p:animEffect transition="in" filter="wipe(right)">
                                      <p:cBhvr>
                                        <p:cTn id="17" dur="500"/>
                                        <p:tgtEl>
                                          <p:spTgt spid="1048737"/>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39"/>
                                        </p:tgtEl>
                                        <p:attrNameLst>
                                          <p:attrName>style.visibility</p:attrName>
                                        </p:attrNameLst>
                                      </p:cBhvr>
                                      <p:to>
                                        <p:strVal val="visible"/>
                                      </p:to>
                                    </p:set>
                                    <p:animEffect transition="in" filter="wipe(right)">
                                      <p:cBhvr>
                                        <p:cTn id="20" dur="500"/>
                                        <p:tgtEl>
                                          <p:spTgt spid="104873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40"/>
                                        </p:tgtEl>
                                        <p:attrNameLst>
                                          <p:attrName>style.visibility</p:attrName>
                                        </p:attrNameLst>
                                      </p:cBhvr>
                                      <p:to>
                                        <p:strVal val="visible"/>
                                      </p:to>
                                    </p:set>
                                    <p:animEffect transition="in" filter="wipe(right)">
                                      <p:cBhvr>
                                        <p:cTn id="23" dur="500"/>
                                        <p:tgtEl>
                                          <p:spTgt spid="104874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41"/>
                                        </p:tgtEl>
                                        <p:attrNameLst>
                                          <p:attrName>style.visibility</p:attrName>
                                        </p:attrNameLst>
                                      </p:cBhvr>
                                      <p:to>
                                        <p:strVal val="visible"/>
                                      </p:to>
                                    </p:set>
                                    <p:animEffect transition="in" filter="wipe(right)">
                                      <p:cBhvr>
                                        <p:cTn id="26" dur="500"/>
                                        <p:tgtEl>
                                          <p:spTgt spid="104874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42"/>
                                        </p:tgtEl>
                                        <p:attrNameLst>
                                          <p:attrName>style.visibility</p:attrName>
                                        </p:attrNameLst>
                                      </p:cBhvr>
                                      <p:to>
                                        <p:strVal val="visible"/>
                                      </p:to>
                                    </p:set>
                                    <p:animEffect transition="in" filter="wipe(right)">
                                      <p:cBhvr>
                                        <p:cTn id="29" dur="500"/>
                                        <p:tgtEl>
                                          <p:spTgt spid="104874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43"/>
                                        </p:tgtEl>
                                        <p:attrNameLst>
                                          <p:attrName>style.visibility</p:attrName>
                                        </p:attrNameLst>
                                      </p:cBhvr>
                                      <p:to>
                                        <p:strVal val="visible"/>
                                      </p:to>
                                    </p:set>
                                    <p:animEffect transition="in" filter="wipe(right)">
                                      <p:cBhvr>
                                        <p:cTn id="32" dur="500"/>
                                        <p:tgtEl>
                                          <p:spTgt spid="1048743"/>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51"/>
                                        </p:tgtEl>
                                        <p:attrNameLst>
                                          <p:attrName>style.visibility</p:attrName>
                                        </p:attrNameLst>
                                      </p:cBhvr>
                                      <p:to>
                                        <p:strVal val="visible"/>
                                      </p:to>
                                    </p:set>
                                    <p:animEffect transition="in" filter="fade">
                                      <p:cBhvr>
                                        <p:cTn id="35" dur="1000"/>
                                        <p:tgtEl>
                                          <p:spTgt spid="1048751"/>
                                        </p:tgtEl>
                                      </p:cBhvr>
                                    </p:animEffect>
                                    <p:anim calcmode="lin" valueType="num">
                                      <p:cBhvr>
                                        <p:cTn id="36" dur="1000" fill="hold"/>
                                        <p:tgtEl>
                                          <p:spTgt spid="1048751"/>
                                        </p:tgtEl>
                                        <p:attrNameLst>
                                          <p:attrName>ppt_x</p:attrName>
                                        </p:attrNameLst>
                                      </p:cBhvr>
                                      <p:tavLst>
                                        <p:tav tm="0">
                                          <p:val>
                                            <p:strVal val="#ppt_x"/>
                                          </p:val>
                                        </p:tav>
                                        <p:tav tm="100000">
                                          <p:val>
                                            <p:strVal val="#ppt_x"/>
                                          </p:val>
                                        </p:tav>
                                      </p:tavLst>
                                    </p:anim>
                                    <p:anim calcmode="lin" valueType="num">
                                      <p:cBhvr>
                                        <p:cTn id="37" dur="1000" fill="hold"/>
                                        <p:tgtEl>
                                          <p:spTgt spid="10487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7" grpId="0" animBg="1"/>
      <p:bldP spid="1048738" grpId="0" animBg="1"/>
      <p:bldP spid="1048739" grpId="0" animBg="1"/>
      <p:bldP spid="1048740" grpId="0" animBg="1"/>
      <p:bldP spid="1048741" grpId="0" animBg="1"/>
      <p:bldP spid="1048742" grpId="0" animBg="1"/>
      <p:bldP spid="1048743" grpId="0" animBg="1"/>
      <p:bldP spid="1048744" grpId="0" animBg="1"/>
      <p:bldP spid="10487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4E4FD2-2651-C226-97FB-CBC54E301DCC}"/>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C2F1D84-228F-5E77-ADB6-6FF8E699B46D}"/>
              </a:ext>
            </a:extLst>
          </p:cNvPr>
          <p:cNvPicPr>
            <a:picLocks noChangeAspect="1"/>
          </p:cNvPicPr>
          <p:nvPr/>
        </p:nvPicPr>
        <p:blipFill>
          <a:blip r:embed="rId2"/>
          <a:stretch>
            <a:fillRect/>
          </a:stretch>
        </p:blipFill>
        <p:spPr>
          <a:xfrm>
            <a:off x="2044931" y="560433"/>
            <a:ext cx="9332422" cy="4431936"/>
          </a:xfrm>
          <a:prstGeom prst="rect">
            <a:avLst/>
          </a:prstGeom>
        </p:spPr>
      </p:pic>
      <p:sp>
        <p:nvSpPr>
          <p:cNvPr id="5" name="矩形 47">
            <a:extLst>
              <a:ext uri="{FF2B5EF4-FFF2-40B4-BE49-F238E27FC236}">
                <a16:creationId xmlns:a16="http://schemas.microsoft.com/office/drawing/2014/main" id="{4C242034-AFF4-C302-0DF3-18D16BCD4F1F}"/>
              </a:ext>
            </a:extLst>
          </p:cNvPr>
          <p:cNvSpPr/>
          <p:nvPr/>
        </p:nvSpPr>
        <p:spPr>
          <a:xfrm>
            <a:off x="3825783" y="5208606"/>
            <a:ext cx="3842164" cy="400110"/>
          </a:xfrm>
          <a:prstGeom prst="rect">
            <a:avLst/>
          </a:prstGeom>
        </p:spPr>
        <p:txBody>
          <a:bodyPr wrap="square">
            <a:spAutoFit/>
          </a:bodyPr>
          <a:lstStyle/>
          <a:p>
            <a:pPr algn="ctr">
              <a:spcBef>
                <a:spcPct val="0"/>
              </a:spcBef>
            </a:pPr>
            <a:r>
              <a:rPr lang="zh-CN" altLang="en-US" sz="2000" b="1" dirty="0">
                <a:cs typeface="+mn-ea"/>
                <a:sym typeface="+mn-lt"/>
              </a:rPr>
              <a:t>查看历史记录</a:t>
            </a:r>
            <a:endParaRPr lang="en-US" altLang="zh-CN" sz="2000" b="1" dirty="0">
              <a:cs typeface="+mn-ea"/>
              <a:sym typeface="+mn-lt"/>
            </a:endParaRPr>
          </a:p>
        </p:txBody>
      </p:sp>
    </p:spTree>
    <p:extLst>
      <p:ext uri="{BB962C8B-B14F-4D97-AF65-F5344CB8AC3E}">
        <p14:creationId xmlns:p14="http://schemas.microsoft.com/office/powerpoint/2010/main" val="1334618801"/>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矩形 2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53" name="图片 3" descr="图片包含 游戏机, 房间, 标志, 衬衫  描述已自动生成"/>
          <p:cNvPicPr>
            <a:picLocks noChangeAspect="1"/>
          </p:cNvPicPr>
          <p:nvPr/>
        </p:nvPicPr>
        <p:blipFill rotWithShape="1">
          <a:blip r:embed="rId3" cstate="print"/>
          <a:srcRect l="30489" r="27201" b="52828"/>
          <a:stretch>
            <a:fillRect/>
          </a:stretch>
        </p:blipFill>
        <p:spPr>
          <a:xfrm>
            <a:off x="0" y="3985591"/>
            <a:ext cx="5168351" cy="2872409"/>
          </a:xfrm>
          <a:prstGeom prst="rect">
            <a:avLst/>
          </a:prstGeom>
        </p:spPr>
      </p:pic>
      <p:pic>
        <p:nvPicPr>
          <p:cNvPr id="2097154" name="图片 4" descr="图片包含 游戏机, 房间, 标志, 衬衫  描述已自动生成"/>
          <p:cNvPicPr>
            <a:picLocks noChangeAspect="1"/>
          </p:cNvPicPr>
          <p:nvPr/>
        </p:nvPicPr>
        <p:blipFill rotWithShape="1">
          <a:blip r:embed="rId4" cstate="print"/>
          <a:srcRect l="30489" t="49571" r="29886" b="-736"/>
          <a:stretch>
            <a:fillRect/>
          </a:stretch>
        </p:blipFill>
        <p:spPr>
          <a:xfrm flipV="1">
            <a:off x="7351641" y="3880528"/>
            <a:ext cx="4840360" cy="2977472"/>
          </a:xfrm>
          <a:prstGeom prst="rect">
            <a:avLst/>
          </a:prstGeom>
        </p:spPr>
      </p:pic>
      <p:pic>
        <p:nvPicPr>
          <p:cNvPr id="2097155" name="图片 6" descr="图片包含 游戏机, 房间, 标志, 衬衫  描述已自动生成"/>
          <p:cNvPicPr>
            <a:picLocks noChangeAspect="1"/>
          </p:cNvPicPr>
          <p:nvPr/>
        </p:nvPicPr>
        <p:blipFill rotWithShape="1">
          <a:blip r:embed="rId5" cstate="print"/>
          <a:srcRect l="65543" t="27875" r="11794" b="32534"/>
          <a:stretch>
            <a:fillRect/>
          </a:stretch>
        </p:blipFill>
        <p:spPr>
          <a:xfrm rot="16200000">
            <a:off x="4918212" y="4333459"/>
            <a:ext cx="2683567" cy="2365513"/>
          </a:xfrm>
          <a:prstGeom prst="rect">
            <a:avLst/>
          </a:prstGeom>
        </p:spPr>
      </p:pic>
      <p:sp>
        <p:nvSpPr>
          <p:cNvPr id="1048600" name="矩形 7"/>
          <p:cNvSpPr/>
          <p:nvPr/>
        </p:nvSpPr>
        <p:spPr>
          <a:xfrm>
            <a:off x="1" y="5546035"/>
            <a:ext cx="327990" cy="1311964"/>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1" name="矩形 8"/>
          <p:cNvSpPr/>
          <p:nvPr/>
        </p:nvSpPr>
        <p:spPr>
          <a:xfrm>
            <a:off x="4452731" y="6052929"/>
            <a:ext cx="715620" cy="805069"/>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2" name="矩形 9"/>
          <p:cNvSpPr/>
          <p:nvPr/>
        </p:nvSpPr>
        <p:spPr>
          <a:xfrm>
            <a:off x="7391396" y="5844209"/>
            <a:ext cx="321369" cy="1013789"/>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3" name="矩形 10"/>
          <p:cNvSpPr/>
          <p:nvPr/>
        </p:nvSpPr>
        <p:spPr>
          <a:xfrm>
            <a:off x="11870630" y="5844209"/>
            <a:ext cx="321369" cy="1013789"/>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4" name="文本框 11"/>
          <p:cNvSpPr txBox="1"/>
          <p:nvPr/>
        </p:nvSpPr>
        <p:spPr>
          <a:xfrm>
            <a:off x="3813312" y="580495"/>
            <a:ext cx="4565376" cy="82804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5000" b="1" spc="300" dirty="0">
                <a:solidFill>
                  <a:schemeClr val="bg1"/>
                </a:solidFill>
                <a:cs typeface="+mn-ea"/>
                <a:sym typeface="+mn-lt"/>
              </a:rPr>
              <a:t>CONTENTS</a:t>
            </a:r>
            <a:endParaRPr lang="ko-KR" altLang="en-US" sz="5000" b="1" cap="none" spc="300" dirty="0">
              <a:solidFill>
                <a:schemeClr val="bg1"/>
              </a:solidFill>
              <a:cs typeface="+mn-ea"/>
              <a:sym typeface="+mn-lt"/>
            </a:endParaRPr>
          </a:p>
        </p:txBody>
      </p:sp>
      <p:sp>
        <p:nvSpPr>
          <p:cNvPr id="1048605" name="文本框 12"/>
          <p:cNvSpPr txBox="1"/>
          <p:nvPr/>
        </p:nvSpPr>
        <p:spPr>
          <a:xfrm>
            <a:off x="874643"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01</a:t>
            </a:r>
            <a:endParaRPr lang="ko-KR" altLang="en-US" sz="4000" cap="none" spc="300" dirty="0">
              <a:solidFill>
                <a:schemeClr val="bg1"/>
              </a:solidFill>
              <a:cs typeface="+mn-ea"/>
              <a:sym typeface="+mn-lt"/>
            </a:endParaRPr>
          </a:p>
        </p:txBody>
      </p:sp>
      <p:sp>
        <p:nvSpPr>
          <p:cNvPr id="1048606" name="文本框 13"/>
          <p:cNvSpPr txBox="1"/>
          <p:nvPr/>
        </p:nvSpPr>
        <p:spPr>
          <a:xfrm>
            <a:off x="467138" y="2383292"/>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平台创意</a:t>
            </a:r>
            <a:endParaRPr lang="ko-KR" altLang="en-US" sz="2800" b="1" cap="none" dirty="0">
              <a:solidFill>
                <a:schemeClr val="bg1"/>
              </a:solidFill>
              <a:cs typeface="+mn-ea"/>
              <a:sym typeface="+mn-lt"/>
            </a:endParaRPr>
          </a:p>
        </p:txBody>
      </p:sp>
      <p:sp>
        <p:nvSpPr>
          <p:cNvPr id="1048607" name="文本框 14"/>
          <p:cNvSpPr txBox="1"/>
          <p:nvPr/>
        </p:nvSpPr>
        <p:spPr>
          <a:xfrm>
            <a:off x="467138" y="2982724"/>
            <a:ext cx="2418524" cy="526554"/>
          </a:xfrm>
          <a:prstGeom prst="rect">
            <a:avLst/>
          </a:prstGeom>
          <a:noFill/>
        </p:spPr>
        <p:txBody>
          <a:bodyPr vert="horz" wrap="square" lIns="91440" tIns="45720" rIns="91440" bIns="45720" numCol="1" anchor="t">
            <a:spAutoFit/>
          </a:bodyPr>
          <a:lstStyle/>
          <a:p>
            <a:pPr algn="ctr" eaLnBrk="0">
              <a:lnSpc>
                <a:spcPct val="150000"/>
              </a:lnSpc>
            </a:pPr>
            <a:r>
              <a:rPr lang="zh-CN" altLang="en-US" sz="1000" dirty="0">
                <a:solidFill>
                  <a:schemeClr val="bg1"/>
                </a:solidFill>
                <a:cs typeface="+mn-ea"/>
                <a:sym typeface="+mn-lt"/>
              </a:rPr>
              <a:t>统计学分析平台的作用，统计学分析数据可视化的意义</a:t>
            </a:r>
            <a:endParaRPr lang="en-US" altLang="zh-CN" sz="1000" cap="none" dirty="0">
              <a:solidFill>
                <a:schemeClr val="bg1"/>
              </a:solidFill>
              <a:cs typeface="+mn-ea"/>
              <a:sym typeface="+mn-lt"/>
            </a:endParaRPr>
          </a:p>
        </p:txBody>
      </p:sp>
      <p:sp>
        <p:nvSpPr>
          <p:cNvPr id="1048608" name="文本框 15"/>
          <p:cNvSpPr txBox="1"/>
          <p:nvPr/>
        </p:nvSpPr>
        <p:spPr>
          <a:xfrm>
            <a:off x="3650974"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02</a:t>
            </a:r>
            <a:endParaRPr lang="ko-KR" altLang="en-US" sz="4000" cap="none" spc="300" dirty="0">
              <a:solidFill>
                <a:schemeClr val="bg1"/>
              </a:solidFill>
              <a:cs typeface="+mn-ea"/>
              <a:sym typeface="+mn-lt"/>
            </a:endParaRPr>
          </a:p>
        </p:txBody>
      </p:sp>
      <p:sp>
        <p:nvSpPr>
          <p:cNvPr id="1048609" name="文本框 16"/>
          <p:cNvSpPr txBox="1"/>
          <p:nvPr/>
        </p:nvSpPr>
        <p:spPr>
          <a:xfrm>
            <a:off x="3243469" y="2394760"/>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模块简介</a:t>
            </a:r>
            <a:endParaRPr lang="ko-KR" altLang="en-US" sz="2800" b="1" cap="none" dirty="0">
              <a:solidFill>
                <a:schemeClr val="bg1"/>
              </a:solidFill>
              <a:cs typeface="+mn-ea"/>
              <a:sym typeface="+mn-lt"/>
            </a:endParaRPr>
          </a:p>
        </p:txBody>
      </p:sp>
      <p:sp>
        <p:nvSpPr>
          <p:cNvPr id="1048610" name="文本框 17"/>
          <p:cNvSpPr txBox="1"/>
          <p:nvPr/>
        </p:nvSpPr>
        <p:spPr>
          <a:xfrm>
            <a:off x="3243469" y="2982724"/>
            <a:ext cx="2418524" cy="526554"/>
          </a:xfrm>
          <a:prstGeom prst="rect">
            <a:avLst/>
          </a:prstGeom>
          <a:noFill/>
        </p:spPr>
        <p:txBody>
          <a:bodyPr vert="horz" wrap="square" lIns="91440" tIns="45720" rIns="91440" bIns="45720" numCol="1" anchor="t">
            <a:spAutoFit/>
          </a:bodyPr>
          <a:lstStyle/>
          <a:p>
            <a:pPr algn="ctr" eaLnBrk="0">
              <a:lnSpc>
                <a:spcPct val="150000"/>
              </a:lnSpc>
            </a:pPr>
            <a:r>
              <a:rPr lang="zh-CN" altLang="en-US" sz="1000" cap="none" dirty="0">
                <a:solidFill>
                  <a:schemeClr val="bg1"/>
                </a:solidFill>
                <a:cs typeface="+mn-ea"/>
                <a:sym typeface="+mn-lt"/>
              </a:rPr>
              <a:t>一共分为七个模块，分别代表七个网页，主页和相应的六个功能，不断更新中</a:t>
            </a:r>
            <a:endParaRPr lang="en-US" altLang="zh-CN" sz="1000" cap="none" dirty="0">
              <a:solidFill>
                <a:schemeClr val="bg1"/>
              </a:solidFill>
              <a:cs typeface="+mn-ea"/>
              <a:sym typeface="+mn-lt"/>
            </a:endParaRPr>
          </a:p>
        </p:txBody>
      </p:sp>
      <p:sp>
        <p:nvSpPr>
          <p:cNvPr id="1048611" name="文本框 18"/>
          <p:cNvSpPr txBox="1"/>
          <p:nvPr/>
        </p:nvSpPr>
        <p:spPr>
          <a:xfrm>
            <a:off x="6427305"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03</a:t>
            </a:r>
            <a:endParaRPr lang="ko-KR" altLang="en-US" sz="4000" cap="none" spc="300" dirty="0">
              <a:solidFill>
                <a:schemeClr val="bg1"/>
              </a:solidFill>
              <a:cs typeface="+mn-ea"/>
              <a:sym typeface="+mn-lt"/>
            </a:endParaRPr>
          </a:p>
        </p:txBody>
      </p:sp>
      <p:sp>
        <p:nvSpPr>
          <p:cNvPr id="1048612" name="文本框 19"/>
          <p:cNvSpPr txBox="1"/>
          <p:nvPr/>
        </p:nvSpPr>
        <p:spPr>
          <a:xfrm>
            <a:off x="6019800" y="2394760"/>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功能实现</a:t>
            </a:r>
            <a:endParaRPr lang="ko-KR" altLang="en-US" sz="2800" b="1" cap="none" dirty="0">
              <a:solidFill>
                <a:schemeClr val="bg1"/>
              </a:solidFill>
              <a:cs typeface="+mn-ea"/>
              <a:sym typeface="+mn-lt"/>
            </a:endParaRPr>
          </a:p>
        </p:txBody>
      </p:sp>
      <p:sp>
        <p:nvSpPr>
          <p:cNvPr id="1048613" name="文本框 20"/>
          <p:cNvSpPr txBox="1"/>
          <p:nvPr/>
        </p:nvSpPr>
        <p:spPr>
          <a:xfrm>
            <a:off x="6019800" y="2982724"/>
            <a:ext cx="2418524" cy="757387"/>
          </a:xfrm>
          <a:prstGeom prst="rect">
            <a:avLst/>
          </a:prstGeom>
          <a:noFill/>
        </p:spPr>
        <p:txBody>
          <a:bodyPr vert="horz" wrap="square" lIns="91440" tIns="45720" rIns="91440" bIns="45720" numCol="1" anchor="t">
            <a:spAutoFit/>
          </a:bodyPr>
          <a:lstStyle/>
          <a:p>
            <a:pPr algn="ctr" eaLnBrk="0">
              <a:lnSpc>
                <a:spcPct val="150000"/>
              </a:lnSpc>
            </a:pPr>
            <a:r>
              <a:rPr lang="zh-CN" altLang="en-US" sz="1000" dirty="0">
                <a:solidFill>
                  <a:schemeClr val="bg1"/>
                </a:solidFill>
                <a:cs typeface="+mn-ea"/>
                <a:sym typeface="+mn-lt"/>
              </a:rPr>
              <a:t>功能：判别分析，一元回归分析，</a:t>
            </a:r>
            <a:endParaRPr lang="en-US" altLang="zh-CN" sz="1000" dirty="0">
              <a:solidFill>
                <a:schemeClr val="bg1"/>
              </a:solidFill>
              <a:cs typeface="+mn-ea"/>
              <a:sym typeface="+mn-lt"/>
            </a:endParaRPr>
          </a:p>
          <a:p>
            <a:pPr algn="ctr" eaLnBrk="0">
              <a:lnSpc>
                <a:spcPct val="150000"/>
              </a:lnSpc>
            </a:pPr>
            <a:r>
              <a:rPr lang="zh-CN" altLang="en-US" sz="1000" dirty="0">
                <a:solidFill>
                  <a:schemeClr val="bg1"/>
                </a:solidFill>
                <a:cs typeface="+mn-ea"/>
                <a:sym typeface="+mn-lt"/>
              </a:rPr>
              <a:t>多元回归分析，逻辑回归分析、支持向量机分析、机器学习案例</a:t>
            </a:r>
            <a:endParaRPr lang="en-US" altLang="zh-CN" sz="1000" cap="none" dirty="0">
              <a:solidFill>
                <a:schemeClr val="bg1"/>
              </a:solidFill>
              <a:cs typeface="+mn-ea"/>
              <a:sym typeface="+mn-lt"/>
            </a:endParaRPr>
          </a:p>
        </p:txBody>
      </p:sp>
      <p:sp>
        <p:nvSpPr>
          <p:cNvPr id="1048614" name="文本框 21"/>
          <p:cNvSpPr txBox="1"/>
          <p:nvPr/>
        </p:nvSpPr>
        <p:spPr>
          <a:xfrm>
            <a:off x="9611141"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04</a:t>
            </a:r>
            <a:endParaRPr lang="ko-KR" altLang="en-US" sz="4000" cap="none" spc="300" dirty="0">
              <a:solidFill>
                <a:schemeClr val="bg1"/>
              </a:solidFill>
              <a:cs typeface="+mn-ea"/>
              <a:sym typeface="+mn-lt"/>
            </a:endParaRPr>
          </a:p>
        </p:txBody>
      </p:sp>
      <p:sp>
        <p:nvSpPr>
          <p:cNvPr id="1048615" name="文本框 22"/>
          <p:cNvSpPr txBox="1"/>
          <p:nvPr/>
        </p:nvSpPr>
        <p:spPr>
          <a:xfrm>
            <a:off x="9203636" y="2394760"/>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使用技术</a:t>
            </a:r>
            <a:endParaRPr lang="ko-KR" altLang="en-US" sz="2800" b="1" cap="none" dirty="0">
              <a:solidFill>
                <a:schemeClr val="bg1"/>
              </a:solidFill>
              <a:cs typeface="+mn-ea"/>
              <a:sym typeface="+mn-lt"/>
            </a:endParaRPr>
          </a:p>
        </p:txBody>
      </p:sp>
      <p:sp>
        <p:nvSpPr>
          <p:cNvPr id="1048616" name="文本框 23"/>
          <p:cNvSpPr txBox="1"/>
          <p:nvPr/>
        </p:nvSpPr>
        <p:spPr>
          <a:xfrm>
            <a:off x="9203636" y="2982724"/>
            <a:ext cx="2418524" cy="720091"/>
          </a:xfrm>
          <a:prstGeom prst="rect">
            <a:avLst/>
          </a:prstGeom>
          <a:noFill/>
        </p:spPr>
        <p:txBody>
          <a:bodyPr vert="horz" wrap="square" lIns="91440" tIns="45720" rIns="91440" bIns="45720" numCol="1" anchor="t">
            <a:spAutoFit/>
          </a:bodyPr>
          <a:lstStyle/>
          <a:p>
            <a:pPr algn="ctr" eaLnBrk="0">
              <a:lnSpc>
                <a:spcPct val="150000"/>
              </a:lnSpc>
            </a:pPr>
            <a:r>
              <a:rPr lang="zh-CN" altLang="en-US" sz="1000" cap="none" dirty="0">
                <a:solidFill>
                  <a:schemeClr val="bg1"/>
                </a:solidFill>
                <a:cs typeface="+mn-ea"/>
                <a:sym typeface="+mn-lt"/>
              </a:rPr>
              <a:t>基于</a:t>
            </a:r>
            <a:r>
              <a:rPr lang="en-US" altLang="zh-CN" sz="1000" cap="none" dirty="0">
                <a:solidFill>
                  <a:schemeClr val="bg1"/>
                </a:solidFill>
                <a:cs typeface="+mn-ea"/>
                <a:sym typeface="+mn-lt"/>
              </a:rPr>
              <a:t>Web.py</a:t>
            </a:r>
            <a:r>
              <a:rPr lang="zh-CN" altLang="en-US" sz="1000" cap="none" dirty="0">
                <a:solidFill>
                  <a:schemeClr val="bg1"/>
                </a:solidFill>
                <a:cs typeface="+mn-ea"/>
                <a:sym typeface="+mn-lt"/>
              </a:rPr>
              <a:t>框架的后端，</a:t>
            </a:r>
            <a:r>
              <a:rPr lang="en-US" altLang="zh-CN" sz="1000" cap="none" dirty="0">
                <a:solidFill>
                  <a:schemeClr val="bg1"/>
                </a:solidFill>
                <a:cs typeface="+mn-ea"/>
                <a:sym typeface="+mn-lt"/>
              </a:rPr>
              <a:t>bootstrap</a:t>
            </a:r>
            <a:r>
              <a:rPr lang="zh-CN" altLang="en-US" sz="1000" dirty="0">
                <a:solidFill>
                  <a:schemeClr val="bg1"/>
                </a:solidFill>
                <a:cs typeface="+mn-ea"/>
                <a:sym typeface="+mn-lt"/>
              </a:rPr>
              <a:t>框架的前端，部分前端使用</a:t>
            </a:r>
            <a:r>
              <a:rPr lang="en-US" altLang="zh-CN" sz="1000" dirty="0">
                <a:solidFill>
                  <a:schemeClr val="bg1"/>
                </a:solidFill>
                <a:cs typeface="+mn-ea"/>
                <a:sym typeface="+mn-lt"/>
              </a:rPr>
              <a:t>JavaScript</a:t>
            </a:r>
            <a:r>
              <a:rPr lang="zh-CN" altLang="en-US" sz="1000" dirty="0">
                <a:solidFill>
                  <a:schemeClr val="bg1"/>
                </a:solidFill>
                <a:cs typeface="+mn-ea"/>
                <a:sym typeface="+mn-lt"/>
              </a:rPr>
              <a:t>辅助计算</a:t>
            </a:r>
            <a:endParaRPr lang="en-US" altLang="zh-CN" sz="1000" cap="none" dirty="0">
              <a:solidFill>
                <a:schemeClr val="bg1"/>
              </a:solidFill>
              <a:cs typeface="+mn-ea"/>
              <a:sym typeface="+mn-lt"/>
            </a:endParaRPr>
          </a:p>
        </p:txBody>
      </p:sp>
      <p:sp>
        <p:nvSpPr>
          <p:cNvPr id="1048617"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04"/>
                                        </p:tgtEl>
                                        <p:attrNameLst>
                                          <p:attrName>style.visibility</p:attrName>
                                        </p:attrNameLst>
                                      </p:cBhvr>
                                      <p:to>
                                        <p:strVal val="visible"/>
                                      </p:to>
                                    </p:set>
                                    <p:animEffect transition="in" filter="fade">
                                      <p:cBhvr>
                                        <p:cTn id="7" dur="1000"/>
                                        <p:tgtEl>
                                          <p:spTgt spid="1048604"/>
                                        </p:tgtEl>
                                      </p:cBhvr>
                                    </p:animEffect>
                                    <p:anim calcmode="lin" valueType="num">
                                      <p:cBhvr>
                                        <p:cTn id="8" dur="1000" fill="hold"/>
                                        <p:tgtEl>
                                          <p:spTgt spid="1048604"/>
                                        </p:tgtEl>
                                        <p:attrNameLst>
                                          <p:attrName>ppt_x</p:attrName>
                                        </p:attrNameLst>
                                      </p:cBhvr>
                                      <p:tavLst>
                                        <p:tav tm="0">
                                          <p:val>
                                            <p:strVal val="#ppt_x"/>
                                          </p:val>
                                        </p:tav>
                                        <p:tav tm="100000">
                                          <p:val>
                                            <p:strVal val="#ppt_x"/>
                                          </p:val>
                                        </p:tav>
                                      </p:tavLst>
                                    </p:anim>
                                    <p:anim calcmode="lin" valueType="num">
                                      <p:cBhvr>
                                        <p:cTn id="9" dur="1000" fill="hold"/>
                                        <p:tgtEl>
                                          <p:spTgt spid="10486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48605"/>
                                        </p:tgtEl>
                                        <p:attrNameLst>
                                          <p:attrName>style.visibility</p:attrName>
                                        </p:attrNameLst>
                                      </p:cBhvr>
                                      <p:to>
                                        <p:strVal val="visible"/>
                                      </p:to>
                                    </p:set>
                                    <p:anim calcmode="lin" valueType="num">
                                      <p:cBhvr>
                                        <p:cTn id="14" dur="500" fill="hold"/>
                                        <p:tgtEl>
                                          <p:spTgt spid="1048605"/>
                                        </p:tgtEl>
                                        <p:attrNameLst>
                                          <p:attrName>ppt_w</p:attrName>
                                        </p:attrNameLst>
                                      </p:cBhvr>
                                      <p:tavLst>
                                        <p:tav tm="0">
                                          <p:val>
                                            <p:fltVal val="0"/>
                                          </p:val>
                                        </p:tav>
                                        <p:tav tm="100000">
                                          <p:val>
                                            <p:strVal val="#ppt_w"/>
                                          </p:val>
                                        </p:tav>
                                      </p:tavLst>
                                    </p:anim>
                                    <p:anim calcmode="lin" valueType="num">
                                      <p:cBhvr>
                                        <p:cTn id="15" dur="500" fill="hold"/>
                                        <p:tgtEl>
                                          <p:spTgt spid="1048605"/>
                                        </p:tgtEl>
                                        <p:attrNameLst>
                                          <p:attrName>ppt_h</p:attrName>
                                        </p:attrNameLst>
                                      </p:cBhvr>
                                      <p:tavLst>
                                        <p:tav tm="0">
                                          <p:val>
                                            <p:fltVal val="0"/>
                                          </p:val>
                                        </p:tav>
                                        <p:tav tm="100000">
                                          <p:val>
                                            <p:strVal val="#ppt_h"/>
                                          </p:val>
                                        </p:tav>
                                      </p:tavLst>
                                    </p:anim>
                                    <p:animEffect transition="in" filter="fade">
                                      <p:cBhvr>
                                        <p:cTn id="16" dur="500"/>
                                        <p:tgtEl>
                                          <p:spTgt spid="104860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48606"/>
                                        </p:tgtEl>
                                        <p:attrNameLst>
                                          <p:attrName>style.visibility</p:attrName>
                                        </p:attrNameLst>
                                      </p:cBhvr>
                                      <p:to>
                                        <p:strVal val="visible"/>
                                      </p:to>
                                    </p:set>
                                    <p:anim calcmode="lin" valueType="num">
                                      <p:cBhvr>
                                        <p:cTn id="19" dur="500" fill="hold"/>
                                        <p:tgtEl>
                                          <p:spTgt spid="1048606"/>
                                        </p:tgtEl>
                                        <p:attrNameLst>
                                          <p:attrName>ppt_w</p:attrName>
                                        </p:attrNameLst>
                                      </p:cBhvr>
                                      <p:tavLst>
                                        <p:tav tm="0">
                                          <p:val>
                                            <p:fltVal val="0"/>
                                          </p:val>
                                        </p:tav>
                                        <p:tav tm="100000">
                                          <p:val>
                                            <p:strVal val="#ppt_w"/>
                                          </p:val>
                                        </p:tav>
                                      </p:tavLst>
                                    </p:anim>
                                    <p:anim calcmode="lin" valueType="num">
                                      <p:cBhvr>
                                        <p:cTn id="20" dur="500" fill="hold"/>
                                        <p:tgtEl>
                                          <p:spTgt spid="1048606"/>
                                        </p:tgtEl>
                                        <p:attrNameLst>
                                          <p:attrName>ppt_h</p:attrName>
                                        </p:attrNameLst>
                                      </p:cBhvr>
                                      <p:tavLst>
                                        <p:tav tm="0">
                                          <p:val>
                                            <p:fltVal val="0"/>
                                          </p:val>
                                        </p:tav>
                                        <p:tav tm="100000">
                                          <p:val>
                                            <p:strVal val="#ppt_h"/>
                                          </p:val>
                                        </p:tav>
                                      </p:tavLst>
                                    </p:anim>
                                    <p:animEffect transition="in" filter="fade">
                                      <p:cBhvr>
                                        <p:cTn id="21" dur="500"/>
                                        <p:tgtEl>
                                          <p:spTgt spid="104860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48607"/>
                                        </p:tgtEl>
                                        <p:attrNameLst>
                                          <p:attrName>style.visibility</p:attrName>
                                        </p:attrNameLst>
                                      </p:cBhvr>
                                      <p:to>
                                        <p:strVal val="visible"/>
                                      </p:to>
                                    </p:set>
                                    <p:anim calcmode="lin" valueType="num">
                                      <p:cBhvr>
                                        <p:cTn id="24" dur="500" fill="hold"/>
                                        <p:tgtEl>
                                          <p:spTgt spid="1048607"/>
                                        </p:tgtEl>
                                        <p:attrNameLst>
                                          <p:attrName>ppt_w</p:attrName>
                                        </p:attrNameLst>
                                      </p:cBhvr>
                                      <p:tavLst>
                                        <p:tav tm="0">
                                          <p:val>
                                            <p:fltVal val="0"/>
                                          </p:val>
                                        </p:tav>
                                        <p:tav tm="100000">
                                          <p:val>
                                            <p:strVal val="#ppt_w"/>
                                          </p:val>
                                        </p:tav>
                                      </p:tavLst>
                                    </p:anim>
                                    <p:anim calcmode="lin" valueType="num">
                                      <p:cBhvr>
                                        <p:cTn id="25" dur="500" fill="hold"/>
                                        <p:tgtEl>
                                          <p:spTgt spid="1048607"/>
                                        </p:tgtEl>
                                        <p:attrNameLst>
                                          <p:attrName>ppt_h</p:attrName>
                                        </p:attrNameLst>
                                      </p:cBhvr>
                                      <p:tavLst>
                                        <p:tav tm="0">
                                          <p:val>
                                            <p:fltVal val="0"/>
                                          </p:val>
                                        </p:tav>
                                        <p:tav tm="100000">
                                          <p:val>
                                            <p:strVal val="#ppt_h"/>
                                          </p:val>
                                        </p:tav>
                                      </p:tavLst>
                                    </p:anim>
                                    <p:animEffect transition="in" filter="fade">
                                      <p:cBhvr>
                                        <p:cTn id="26" dur="500"/>
                                        <p:tgtEl>
                                          <p:spTgt spid="104860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48608"/>
                                        </p:tgtEl>
                                        <p:attrNameLst>
                                          <p:attrName>style.visibility</p:attrName>
                                        </p:attrNameLst>
                                      </p:cBhvr>
                                      <p:to>
                                        <p:strVal val="visible"/>
                                      </p:to>
                                    </p:set>
                                    <p:anim calcmode="lin" valueType="num">
                                      <p:cBhvr>
                                        <p:cTn id="31" dur="500" fill="hold"/>
                                        <p:tgtEl>
                                          <p:spTgt spid="1048608"/>
                                        </p:tgtEl>
                                        <p:attrNameLst>
                                          <p:attrName>ppt_w</p:attrName>
                                        </p:attrNameLst>
                                      </p:cBhvr>
                                      <p:tavLst>
                                        <p:tav tm="0">
                                          <p:val>
                                            <p:fltVal val="0"/>
                                          </p:val>
                                        </p:tav>
                                        <p:tav tm="100000">
                                          <p:val>
                                            <p:strVal val="#ppt_w"/>
                                          </p:val>
                                        </p:tav>
                                      </p:tavLst>
                                    </p:anim>
                                    <p:anim calcmode="lin" valueType="num">
                                      <p:cBhvr>
                                        <p:cTn id="32" dur="500" fill="hold"/>
                                        <p:tgtEl>
                                          <p:spTgt spid="1048608"/>
                                        </p:tgtEl>
                                        <p:attrNameLst>
                                          <p:attrName>ppt_h</p:attrName>
                                        </p:attrNameLst>
                                      </p:cBhvr>
                                      <p:tavLst>
                                        <p:tav tm="0">
                                          <p:val>
                                            <p:fltVal val="0"/>
                                          </p:val>
                                        </p:tav>
                                        <p:tav tm="100000">
                                          <p:val>
                                            <p:strVal val="#ppt_h"/>
                                          </p:val>
                                        </p:tav>
                                      </p:tavLst>
                                    </p:anim>
                                    <p:animEffect transition="in" filter="fade">
                                      <p:cBhvr>
                                        <p:cTn id="33" dur="500"/>
                                        <p:tgtEl>
                                          <p:spTgt spid="104860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48609"/>
                                        </p:tgtEl>
                                        <p:attrNameLst>
                                          <p:attrName>style.visibility</p:attrName>
                                        </p:attrNameLst>
                                      </p:cBhvr>
                                      <p:to>
                                        <p:strVal val="visible"/>
                                      </p:to>
                                    </p:set>
                                    <p:anim calcmode="lin" valueType="num">
                                      <p:cBhvr>
                                        <p:cTn id="36" dur="500" fill="hold"/>
                                        <p:tgtEl>
                                          <p:spTgt spid="1048609"/>
                                        </p:tgtEl>
                                        <p:attrNameLst>
                                          <p:attrName>ppt_w</p:attrName>
                                        </p:attrNameLst>
                                      </p:cBhvr>
                                      <p:tavLst>
                                        <p:tav tm="0">
                                          <p:val>
                                            <p:fltVal val="0"/>
                                          </p:val>
                                        </p:tav>
                                        <p:tav tm="100000">
                                          <p:val>
                                            <p:strVal val="#ppt_w"/>
                                          </p:val>
                                        </p:tav>
                                      </p:tavLst>
                                    </p:anim>
                                    <p:anim calcmode="lin" valueType="num">
                                      <p:cBhvr>
                                        <p:cTn id="37" dur="500" fill="hold"/>
                                        <p:tgtEl>
                                          <p:spTgt spid="1048609"/>
                                        </p:tgtEl>
                                        <p:attrNameLst>
                                          <p:attrName>ppt_h</p:attrName>
                                        </p:attrNameLst>
                                      </p:cBhvr>
                                      <p:tavLst>
                                        <p:tav tm="0">
                                          <p:val>
                                            <p:fltVal val="0"/>
                                          </p:val>
                                        </p:tav>
                                        <p:tav tm="100000">
                                          <p:val>
                                            <p:strVal val="#ppt_h"/>
                                          </p:val>
                                        </p:tav>
                                      </p:tavLst>
                                    </p:anim>
                                    <p:animEffect transition="in" filter="fade">
                                      <p:cBhvr>
                                        <p:cTn id="38" dur="500"/>
                                        <p:tgtEl>
                                          <p:spTgt spid="104860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48610"/>
                                        </p:tgtEl>
                                        <p:attrNameLst>
                                          <p:attrName>style.visibility</p:attrName>
                                        </p:attrNameLst>
                                      </p:cBhvr>
                                      <p:to>
                                        <p:strVal val="visible"/>
                                      </p:to>
                                    </p:set>
                                    <p:anim calcmode="lin" valueType="num">
                                      <p:cBhvr>
                                        <p:cTn id="41" dur="500" fill="hold"/>
                                        <p:tgtEl>
                                          <p:spTgt spid="1048610"/>
                                        </p:tgtEl>
                                        <p:attrNameLst>
                                          <p:attrName>ppt_w</p:attrName>
                                        </p:attrNameLst>
                                      </p:cBhvr>
                                      <p:tavLst>
                                        <p:tav tm="0">
                                          <p:val>
                                            <p:fltVal val="0"/>
                                          </p:val>
                                        </p:tav>
                                        <p:tav tm="100000">
                                          <p:val>
                                            <p:strVal val="#ppt_w"/>
                                          </p:val>
                                        </p:tav>
                                      </p:tavLst>
                                    </p:anim>
                                    <p:anim calcmode="lin" valueType="num">
                                      <p:cBhvr>
                                        <p:cTn id="42" dur="500" fill="hold"/>
                                        <p:tgtEl>
                                          <p:spTgt spid="1048610"/>
                                        </p:tgtEl>
                                        <p:attrNameLst>
                                          <p:attrName>ppt_h</p:attrName>
                                        </p:attrNameLst>
                                      </p:cBhvr>
                                      <p:tavLst>
                                        <p:tav tm="0">
                                          <p:val>
                                            <p:fltVal val="0"/>
                                          </p:val>
                                        </p:tav>
                                        <p:tav tm="100000">
                                          <p:val>
                                            <p:strVal val="#ppt_h"/>
                                          </p:val>
                                        </p:tav>
                                      </p:tavLst>
                                    </p:anim>
                                    <p:animEffect transition="in" filter="fade">
                                      <p:cBhvr>
                                        <p:cTn id="43" dur="500"/>
                                        <p:tgtEl>
                                          <p:spTgt spid="10486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048611"/>
                                        </p:tgtEl>
                                        <p:attrNameLst>
                                          <p:attrName>style.visibility</p:attrName>
                                        </p:attrNameLst>
                                      </p:cBhvr>
                                      <p:to>
                                        <p:strVal val="visible"/>
                                      </p:to>
                                    </p:set>
                                    <p:anim calcmode="lin" valueType="num">
                                      <p:cBhvr>
                                        <p:cTn id="48" dur="500" fill="hold"/>
                                        <p:tgtEl>
                                          <p:spTgt spid="1048611"/>
                                        </p:tgtEl>
                                        <p:attrNameLst>
                                          <p:attrName>ppt_w</p:attrName>
                                        </p:attrNameLst>
                                      </p:cBhvr>
                                      <p:tavLst>
                                        <p:tav tm="0">
                                          <p:val>
                                            <p:fltVal val="0"/>
                                          </p:val>
                                        </p:tav>
                                        <p:tav tm="100000">
                                          <p:val>
                                            <p:strVal val="#ppt_w"/>
                                          </p:val>
                                        </p:tav>
                                      </p:tavLst>
                                    </p:anim>
                                    <p:anim calcmode="lin" valueType="num">
                                      <p:cBhvr>
                                        <p:cTn id="49" dur="500" fill="hold"/>
                                        <p:tgtEl>
                                          <p:spTgt spid="1048611"/>
                                        </p:tgtEl>
                                        <p:attrNameLst>
                                          <p:attrName>ppt_h</p:attrName>
                                        </p:attrNameLst>
                                      </p:cBhvr>
                                      <p:tavLst>
                                        <p:tav tm="0">
                                          <p:val>
                                            <p:fltVal val="0"/>
                                          </p:val>
                                        </p:tav>
                                        <p:tav tm="100000">
                                          <p:val>
                                            <p:strVal val="#ppt_h"/>
                                          </p:val>
                                        </p:tav>
                                      </p:tavLst>
                                    </p:anim>
                                    <p:animEffect transition="in" filter="fade">
                                      <p:cBhvr>
                                        <p:cTn id="50" dur="500"/>
                                        <p:tgtEl>
                                          <p:spTgt spid="104861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048612"/>
                                        </p:tgtEl>
                                        <p:attrNameLst>
                                          <p:attrName>style.visibility</p:attrName>
                                        </p:attrNameLst>
                                      </p:cBhvr>
                                      <p:to>
                                        <p:strVal val="visible"/>
                                      </p:to>
                                    </p:set>
                                    <p:anim calcmode="lin" valueType="num">
                                      <p:cBhvr>
                                        <p:cTn id="53" dur="500" fill="hold"/>
                                        <p:tgtEl>
                                          <p:spTgt spid="1048612"/>
                                        </p:tgtEl>
                                        <p:attrNameLst>
                                          <p:attrName>ppt_w</p:attrName>
                                        </p:attrNameLst>
                                      </p:cBhvr>
                                      <p:tavLst>
                                        <p:tav tm="0">
                                          <p:val>
                                            <p:fltVal val="0"/>
                                          </p:val>
                                        </p:tav>
                                        <p:tav tm="100000">
                                          <p:val>
                                            <p:strVal val="#ppt_w"/>
                                          </p:val>
                                        </p:tav>
                                      </p:tavLst>
                                    </p:anim>
                                    <p:anim calcmode="lin" valueType="num">
                                      <p:cBhvr>
                                        <p:cTn id="54" dur="500" fill="hold"/>
                                        <p:tgtEl>
                                          <p:spTgt spid="1048612"/>
                                        </p:tgtEl>
                                        <p:attrNameLst>
                                          <p:attrName>ppt_h</p:attrName>
                                        </p:attrNameLst>
                                      </p:cBhvr>
                                      <p:tavLst>
                                        <p:tav tm="0">
                                          <p:val>
                                            <p:fltVal val="0"/>
                                          </p:val>
                                        </p:tav>
                                        <p:tav tm="100000">
                                          <p:val>
                                            <p:strVal val="#ppt_h"/>
                                          </p:val>
                                        </p:tav>
                                      </p:tavLst>
                                    </p:anim>
                                    <p:animEffect transition="in" filter="fade">
                                      <p:cBhvr>
                                        <p:cTn id="55" dur="500"/>
                                        <p:tgtEl>
                                          <p:spTgt spid="10486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048613"/>
                                        </p:tgtEl>
                                        <p:attrNameLst>
                                          <p:attrName>style.visibility</p:attrName>
                                        </p:attrNameLst>
                                      </p:cBhvr>
                                      <p:to>
                                        <p:strVal val="visible"/>
                                      </p:to>
                                    </p:set>
                                    <p:anim calcmode="lin" valueType="num">
                                      <p:cBhvr>
                                        <p:cTn id="58" dur="500" fill="hold"/>
                                        <p:tgtEl>
                                          <p:spTgt spid="1048613"/>
                                        </p:tgtEl>
                                        <p:attrNameLst>
                                          <p:attrName>ppt_w</p:attrName>
                                        </p:attrNameLst>
                                      </p:cBhvr>
                                      <p:tavLst>
                                        <p:tav tm="0">
                                          <p:val>
                                            <p:fltVal val="0"/>
                                          </p:val>
                                        </p:tav>
                                        <p:tav tm="100000">
                                          <p:val>
                                            <p:strVal val="#ppt_w"/>
                                          </p:val>
                                        </p:tav>
                                      </p:tavLst>
                                    </p:anim>
                                    <p:anim calcmode="lin" valueType="num">
                                      <p:cBhvr>
                                        <p:cTn id="59" dur="500" fill="hold"/>
                                        <p:tgtEl>
                                          <p:spTgt spid="1048613"/>
                                        </p:tgtEl>
                                        <p:attrNameLst>
                                          <p:attrName>ppt_h</p:attrName>
                                        </p:attrNameLst>
                                      </p:cBhvr>
                                      <p:tavLst>
                                        <p:tav tm="0">
                                          <p:val>
                                            <p:fltVal val="0"/>
                                          </p:val>
                                        </p:tav>
                                        <p:tav tm="100000">
                                          <p:val>
                                            <p:strVal val="#ppt_h"/>
                                          </p:val>
                                        </p:tav>
                                      </p:tavLst>
                                    </p:anim>
                                    <p:animEffect transition="in" filter="fade">
                                      <p:cBhvr>
                                        <p:cTn id="60" dur="500"/>
                                        <p:tgtEl>
                                          <p:spTgt spid="1048613"/>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048614"/>
                                        </p:tgtEl>
                                        <p:attrNameLst>
                                          <p:attrName>style.visibility</p:attrName>
                                        </p:attrNameLst>
                                      </p:cBhvr>
                                      <p:to>
                                        <p:strVal val="visible"/>
                                      </p:to>
                                    </p:set>
                                    <p:anim calcmode="lin" valueType="num">
                                      <p:cBhvr>
                                        <p:cTn id="65" dur="500" fill="hold"/>
                                        <p:tgtEl>
                                          <p:spTgt spid="1048614"/>
                                        </p:tgtEl>
                                        <p:attrNameLst>
                                          <p:attrName>ppt_w</p:attrName>
                                        </p:attrNameLst>
                                      </p:cBhvr>
                                      <p:tavLst>
                                        <p:tav tm="0">
                                          <p:val>
                                            <p:fltVal val="0"/>
                                          </p:val>
                                        </p:tav>
                                        <p:tav tm="100000">
                                          <p:val>
                                            <p:strVal val="#ppt_w"/>
                                          </p:val>
                                        </p:tav>
                                      </p:tavLst>
                                    </p:anim>
                                    <p:anim calcmode="lin" valueType="num">
                                      <p:cBhvr>
                                        <p:cTn id="66" dur="500" fill="hold"/>
                                        <p:tgtEl>
                                          <p:spTgt spid="1048614"/>
                                        </p:tgtEl>
                                        <p:attrNameLst>
                                          <p:attrName>ppt_h</p:attrName>
                                        </p:attrNameLst>
                                      </p:cBhvr>
                                      <p:tavLst>
                                        <p:tav tm="0">
                                          <p:val>
                                            <p:fltVal val="0"/>
                                          </p:val>
                                        </p:tav>
                                        <p:tav tm="100000">
                                          <p:val>
                                            <p:strVal val="#ppt_h"/>
                                          </p:val>
                                        </p:tav>
                                      </p:tavLst>
                                    </p:anim>
                                    <p:animEffect transition="in" filter="fade">
                                      <p:cBhvr>
                                        <p:cTn id="67" dur="500"/>
                                        <p:tgtEl>
                                          <p:spTgt spid="104861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048615"/>
                                        </p:tgtEl>
                                        <p:attrNameLst>
                                          <p:attrName>style.visibility</p:attrName>
                                        </p:attrNameLst>
                                      </p:cBhvr>
                                      <p:to>
                                        <p:strVal val="visible"/>
                                      </p:to>
                                    </p:set>
                                    <p:anim calcmode="lin" valueType="num">
                                      <p:cBhvr>
                                        <p:cTn id="70" dur="500" fill="hold"/>
                                        <p:tgtEl>
                                          <p:spTgt spid="1048615"/>
                                        </p:tgtEl>
                                        <p:attrNameLst>
                                          <p:attrName>ppt_w</p:attrName>
                                        </p:attrNameLst>
                                      </p:cBhvr>
                                      <p:tavLst>
                                        <p:tav tm="0">
                                          <p:val>
                                            <p:fltVal val="0"/>
                                          </p:val>
                                        </p:tav>
                                        <p:tav tm="100000">
                                          <p:val>
                                            <p:strVal val="#ppt_w"/>
                                          </p:val>
                                        </p:tav>
                                      </p:tavLst>
                                    </p:anim>
                                    <p:anim calcmode="lin" valueType="num">
                                      <p:cBhvr>
                                        <p:cTn id="71" dur="500" fill="hold"/>
                                        <p:tgtEl>
                                          <p:spTgt spid="1048615"/>
                                        </p:tgtEl>
                                        <p:attrNameLst>
                                          <p:attrName>ppt_h</p:attrName>
                                        </p:attrNameLst>
                                      </p:cBhvr>
                                      <p:tavLst>
                                        <p:tav tm="0">
                                          <p:val>
                                            <p:fltVal val="0"/>
                                          </p:val>
                                        </p:tav>
                                        <p:tav tm="100000">
                                          <p:val>
                                            <p:strVal val="#ppt_h"/>
                                          </p:val>
                                        </p:tav>
                                      </p:tavLst>
                                    </p:anim>
                                    <p:animEffect transition="in" filter="fade">
                                      <p:cBhvr>
                                        <p:cTn id="72" dur="500"/>
                                        <p:tgtEl>
                                          <p:spTgt spid="104861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048616"/>
                                        </p:tgtEl>
                                        <p:attrNameLst>
                                          <p:attrName>style.visibility</p:attrName>
                                        </p:attrNameLst>
                                      </p:cBhvr>
                                      <p:to>
                                        <p:strVal val="visible"/>
                                      </p:to>
                                    </p:set>
                                    <p:anim calcmode="lin" valueType="num">
                                      <p:cBhvr>
                                        <p:cTn id="75" dur="500" fill="hold"/>
                                        <p:tgtEl>
                                          <p:spTgt spid="1048616"/>
                                        </p:tgtEl>
                                        <p:attrNameLst>
                                          <p:attrName>ppt_w</p:attrName>
                                        </p:attrNameLst>
                                      </p:cBhvr>
                                      <p:tavLst>
                                        <p:tav tm="0">
                                          <p:val>
                                            <p:fltVal val="0"/>
                                          </p:val>
                                        </p:tav>
                                        <p:tav tm="100000">
                                          <p:val>
                                            <p:strVal val="#ppt_w"/>
                                          </p:val>
                                        </p:tav>
                                      </p:tavLst>
                                    </p:anim>
                                    <p:anim calcmode="lin" valueType="num">
                                      <p:cBhvr>
                                        <p:cTn id="76" dur="500" fill="hold"/>
                                        <p:tgtEl>
                                          <p:spTgt spid="1048616"/>
                                        </p:tgtEl>
                                        <p:attrNameLst>
                                          <p:attrName>ppt_h</p:attrName>
                                        </p:attrNameLst>
                                      </p:cBhvr>
                                      <p:tavLst>
                                        <p:tav tm="0">
                                          <p:val>
                                            <p:fltVal val="0"/>
                                          </p:val>
                                        </p:tav>
                                        <p:tav tm="100000">
                                          <p:val>
                                            <p:strVal val="#ppt_h"/>
                                          </p:val>
                                        </p:tav>
                                      </p:tavLst>
                                    </p:anim>
                                    <p:animEffect transition="in" filter="fade">
                                      <p:cBhvr>
                                        <p:cTn id="77" dur="500"/>
                                        <p:tgtEl>
                                          <p:spTgt spid="1048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4" grpId="0"/>
      <p:bldP spid="1048605" grpId="0"/>
      <p:bldP spid="1048606" grpId="0"/>
      <p:bldP spid="1048607" grpId="0"/>
      <p:bldP spid="1048608" grpId="0"/>
      <p:bldP spid="1048609" grpId="0"/>
      <p:bldP spid="1048610" grpId="0"/>
      <p:bldP spid="1048611" grpId="0"/>
      <p:bldP spid="1048612" grpId="0"/>
      <p:bldP spid="1048613" grpId="0"/>
      <p:bldP spid="1048614" grpId="0"/>
      <p:bldP spid="1048615" grpId="0"/>
      <p:bldP spid="10486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矩形 1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73"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755"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56" name="文本框 6"/>
          <p:cNvSpPr txBox="1"/>
          <p:nvPr/>
        </p:nvSpPr>
        <p:spPr>
          <a:xfrm>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THREE</a:t>
            </a:r>
            <a:endParaRPr lang="zh-CN" altLang="en-US" sz="13000" b="1" dirty="0">
              <a:solidFill>
                <a:srgbClr val="212C6A"/>
              </a:solidFill>
              <a:cs typeface="+mn-ea"/>
              <a:sym typeface="+mn-lt"/>
            </a:endParaRPr>
          </a:p>
        </p:txBody>
      </p:sp>
      <p:sp>
        <p:nvSpPr>
          <p:cNvPr id="1048757" name="文本框 7"/>
          <p:cNvSpPr txBox="1"/>
          <p:nvPr/>
        </p:nvSpPr>
        <p:spPr>
          <a:xfrm>
            <a:off x="1574800" y="2103591"/>
            <a:ext cx="4998720" cy="861774"/>
          </a:xfrm>
          <a:prstGeom prst="rect">
            <a:avLst/>
          </a:prstGeom>
          <a:noFill/>
        </p:spPr>
        <p:txBody>
          <a:bodyPr wrap="square" rtlCol="0">
            <a:spAutoFit/>
          </a:bodyPr>
          <a:lstStyle/>
          <a:p>
            <a:r>
              <a:rPr lang="zh-CN" altLang="en-US" sz="5000" b="1" spc="600" dirty="0">
                <a:solidFill>
                  <a:schemeClr val="bg1"/>
                </a:solidFill>
                <a:cs typeface="+mn-ea"/>
                <a:sym typeface="+mn-lt"/>
              </a:rPr>
              <a:t>功能实现</a:t>
            </a:r>
          </a:p>
        </p:txBody>
      </p:sp>
      <p:sp>
        <p:nvSpPr>
          <p:cNvPr id="1048758" name="文本框 8"/>
          <p:cNvSpPr txBox="1"/>
          <p:nvPr/>
        </p:nvSpPr>
        <p:spPr>
          <a:xfrm>
            <a:off x="1574799" y="2998113"/>
            <a:ext cx="3291367" cy="1895071"/>
          </a:xfrm>
          <a:prstGeom prst="rect">
            <a:avLst/>
          </a:prstGeom>
          <a:noFill/>
        </p:spPr>
        <p:txBody>
          <a:bodyPr wrap="square" rtlCol="0">
            <a:spAutoFit/>
          </a:bodyPr>
          <a:lstStyle/>
          <a:p>
            <a:pPr eaLnBrk="0">
              <a:lnSpc>
                <a:spcPct val="150000"/>
              </a:lnSpc>
            </a:pPr>
            <a:r>
              <a:rPr lang="zh-CN" altLang="en-US" sz="1600" cap="none" dirty="0">
                <a:solidFill>
                  <a:schemeClr val="bg1"/>
                </a:solidFill>
                <a:cs typeface="+mn-ea"/>
                <a:sym typeface="+mn-lt"/>
              </a:rPr>
              <a:t>实现具体的功能，需要网页与用户进行交互，用户输入数据即可实现计算分析。</a:t>
            </a:r>
            <a:endParaRPr lang="en-US" altLang="zh-CN" sz="1600" cap="none" dirty="0">
              <a:solidFill>
                <a:schemeClr val="bg1"/>
              </a:solidFill>
              <a:cs typeface="+mn-ea"/>
              <a:sym typeface="+mn-lt"/>
            </a:endParaRPr>
          </a:p>
          <a:p>
            <a:pPr eaLnBrk="0">
              <a:lnSpc>
                <a:spcPct val="150000"/>
              </a:lnSpc>
            </a:pPr>
            <a:endParaRPr lang="en-US" altLang="zh-CN" sz="1600" dirty="0">
              <a:solidFill>
                <a:schemeClr val="bg1"/>
              </a:solidFill>
              <a:cs typeface="+mn-ea"/>
              <a:sym typeface="+mn-lt"/>
            </a:endParaRPr>
          </a:p>
          <a:p>
            <a:pPr eaLnBrk="0">
              <a:lnSpc>
                <a:spcPct val="150000"/>
              </a:lnSpc>
            </a:pPr>
            <a:r>
              <a:rPr lang="zh-CN" altLang="en-US" sz="1600" dirty="0">
                <a:solidFill>
                  <a:schemeClr val="bg1"/>
                </a:solidFill>
                <a:cs typeface="+mn-ea"/>
                <a:sym typeface="+mn-lt"/>
              </a:rPr>
              <a:t>具体运行过程可参考程序演示视频</a:t>
            </a:r>
            <a:endParaRPr lang="en-US" altLang="zh-CN" sz="1600" cap="none" dirty="0">
              <a:solidFill>
                <a:schemeClr val="bg1"/>
              </a:solidFill>
              <a:cs typeface="+mn-ea"/>
              <a:sym typeface="+mn-lt"/>
            </a:endParaRPr>
          </a:p>
        </p:txBody>
      </p:sp>
      <p:grpSp>
        <p:nvGrpSpPr>
          <p:cNvPr id="141" name="组合 9"/>
          <p:cNvGrpSpPr/>
          <p:nvPr/>
        </p:nvGrpSpPr>
        <p:grpSpPr>
          <a:xfrm>
            <a:off x="1662896" y="5199391"/>
            <a:ext cx="1190392" cy="45720"/>
            <a:chOff x="1652073" y="3644911"/>
            <a:chExt cx="1190392" cy="45720"/>
          </a:xfrm>
        </p:grpSpPr>
        <p:sp>
          <p:nvSpPr>
            <p:cNvPr id="1048759"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60"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61"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62"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756"/>
                                        </p:tgtEl>
                                        <p:attrNameLst>
                                          <p:attrName>style.visibility</p:attrName>
                                        </p:attrNameLst>
                                      </p:cBhvr>
                                      <p:to>
                                        <p:strVal val="visible"/>
                                      </p:to>
                                    </p:set>
                                    <p:animEffect transition="in" filter="wipe(up)">
                                      <p:cBhvr>
                                        <p:cTn id="7" dur="500"/>
                                        <p:tgtEl>
                                          <p:spTgt spid="104875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757"/>
                                        </p:tgtEl>
                                        <p:attrNameLst>
                                          <p:attrName>style.visibility</p:attrName>
                                        </p:attrNameLst>
                                      </p:cBhvr>
                                      <p:to>
                                        <p:strVal val="visible"/>
                                      </p:to>
                                    </p:set>
                                    <p:animEffect transition="in" filter="fade">
                                      <p:cBhvr>
                                        <p:cTn id="12" dur="1000"/>
                                        <p:tgtEl>
                                          <p:spTgt spid="1048757"/>
                                        </p:tgtEl>
                                      </p:cBhvr>
                                    </p:animEffect>
                                    <p:anim calcmode="lin" valueType="num">
                                      <p:cBhvr>
                                        <p:cTn id="13" dur="1000" fill="hold"/>
                                        <p:tgtEl>
                                          <p:spTgt spid="1048757"/>
                                        </p:tgtEl>
                                        <p:attrNameLst>
                                          <p:attrName>ppt_x</p:attrName>
                                        </p:attrNameLst>
                                      </p:cBhvr>
                                      <p:tavLst>
                                        <p:tav tm="0">
                                          <p:val>
                                            <p:strVal val="#ppt_x"/>
                                          </p:val>
                                        </p:tav>
                                        <p:tav tm="100000">
                                          <p:val>
                                            <p:strVal val="#ppt_x"/>
                                          </p:val>
                                        </p:tav>
                                      </p:tavLst>
                                    </p:anim>
                                    <p:anim calcmode="lin" valueType="num">
                                      <p:cBhvr>
                                        <p:cTn id="14" dur="1000" fill="hold"/>
                                        <p:tgtEl>
                                          <p:spTgt spid="10487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758"/>
                                        </p:tgtEl>
                                        <p:attrNameLst>
                                          <p:attrName>style.visibility</p:attrName>
                                        </p:attrNameLst>
                                      </p:cBhvr>
                                      <p:to>
                                        <p:strVal val="visible"/>
                                      </p:to>
                                    </p:set>
                                    <p:animEffect transition="in" filter="fade">
                                      <p:cBhvr>
                                        <p:cTn id="19" dur="1000"/>
                                        <p:tgtEl>
                                          <p:spTgt spid="1048758"/>
                                        </p:tgtEl>
                                      </p:cBhvr>
                                    </p:animEffect>
                                    <p:anim calcmode="lin" valueType="num">
                                      <p:cBhvr>
                                        <p:cTn id="20" dur="1000" fill="hold"/>
                                        <p:tgtEl>
                                          <p:spTgt spid="1048758"/>
                                        </p:tgtEl>
                                        <p:attrNameLst>
                                          <p:attrName>ppt_x</p:attrName>
                                        </p:attrNameLst>
                                      </p:cBhvr>
                                      <p:tavLst>
                                        <p:tav tm="0">
                                          <p:val>
                                            <p:strVal val="#ppt_x"/>
                                          </p:val>
                                        </p:tav>
                                        <p:tav tm="100000">
                                          <p:val>
                                            <p:strVal val="#ppt_x"/>
                                          </p:val>
                                        </p:tav>
                                      </p:tavLst>
                                    </p:anim>
                                    <p:anim calcmode="lin" valueType="num">
                                      <p:cBhvr>
                                        <p:cTn id="21" dur="1000" fill="hold"/>
                                        <p:tgtEl>
                                          <p:spTgt spid="104875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wipe(left)">
                                      <p:cBhvr>
                                        <p:cTn id="26"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6" grpId="0"/>
      <p:bldP spid="1048757" grpId="0"/>
      <p:bldP spid="10487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矩形 1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75"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782"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83" name="文本框 6"/>
          <p:cNvSpPr txBox="1"/>
          <p:nvPr/>
        </p:nvSpPr>
        <p:spPr>
          <a:xfrm>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FOUR</a:t>
            </a:r>
            <a:endParaRPr lang="zh-CN" altLang="en-US" sz="13000" b="1" dirty="0">
              <a:solidFill>
                <a:srgbClr val="212C6A"/>
              </a:solidFill>
              <a:cs typeface="+mn-ea"/>
              <a:sym typeface="+mn-lt"/>
            </a:endParaRPr>
          </a:p>
        </p:txBody>
      </p:sp>
      <p:sp>
        <p:nvSpPr>
          <p:cNvPr id="1048784" name="文本框 7"/>
          <p:cNvSpPr txBox="1"/>
          <p:nvPr/>
        </p:nvSpPr>
        <p:spPr>
          <a:xfrm>
            <a:off x="1574800" y="2103591"/>
            <a:ext cx="4998720" cy="861774"/>
          </a:xfrm>
          <a:prstGeom prst="rect">
            <a:avLst/>
          </a:prstGeom>
          <a:noFill/>
        </p:spPr>
        <p:txBody>
          <a:bodyPr wrap="square" rtlCol="0">
            <a:spAutoFit/>
          </a:bodyPr>
          <a:lstStyle/>
          <a:p>
            <a:r>
              <a:rPr lang="zh-CN" altLang="en-US" sz="5000" b="1" spc="600" dirty="0">
                <a:solidFill>
                  <a:schemeClr val="bg1"/>
                </a:solidFill>
                <a:cs typeface="+mn-ea"/>
                <a:sym typeface="+mn-lt"/>
              </a:rPr>
              <a:t>技术手段</a:t>
            </a:r>
          </a:p>
        </p:txBody>
      </p:sp>
      <p:sp>
        <p:nvSpPr>
          <p:cNvPr id="1048785" name="文本框 8"/>
          <p:cNvSpPr txBox="1"/>
          <p:nvPr/>
        </p:nvSpPr>
        <p:spPr>
          <a:xfrm>
            <a:off x="1617175" y="2900200"/>
            <a:ext cx="2854960" cy="1023357"/>
          </a:xfrm>
          <a:prstGeom prst="rect">
            <a:avLst/>
          </a:prstGeom>
          <a:noFill/>
        </p:spPr>
        <p:txBody>
          <a:bodyPr wrap="square" rtlCol="0">
            <a:spAutoFit/>
          </a:bodyPr>
          <a:lstStyle/>
          <a:p>
            <a:pPr eaLnBrk="0">
              <a:lnSpc>
                <a:spcPct val="150000"/>
              </a:lnSpc>
            </a:pPr>
            <a:r>
              <a:rPr lang="zh-CN" altLang="en-US" sz="1400" dirty="0">
                <a:solidFill>
                  <a:schemeClr val="bg1"/>
                </a:solidFill>
                <a:cs typeface="+mn-ea"/>
                <a:sym typeface="+mn-lt"/>
              </a:rPr>
              <a:t>基于</a:t>
            </a:r>
            <a:r>
              <a:rPr lang="en-US" altLang="zh-CN" sz="1400" dirty="0">
                <a:solidFill>
                  <a:schemeClr val="bg1"/>
                </a:solidFill>
                <a:cs typeface="+mn-ea"/>
                <a:sym typeface="+mn-lt"/>
              </a:rPr>
              <a:t>Web.py</a:t>
            </a:r>
            <a:r>
              <a:rPr lang="zh-CN" altLang="en-US" sz="1400" dirty="0">
                <a:solidFill>
                  <a:schemeClr val="bg1"/>
                </a:solidFill>
                <a:cs typeface="+mn-ea"/>
                <a:sym typeface="+mn-lt"/>
              </a:rPr>
              <a:t>框架的后端，</a:t>
            </a:r>
            <a:r>
              <a:rPr lang="en-US" altLang="zh-CN" sz="1400" dirty="0">
                <a:solidFill>
                  <a:schemeClr val="bg1"/>
                </a:solidFill>
                <a:cs typeface="+mn-ea"/>
                <a:sym typeface="+mn-lt"/>
              </a:rPr>
              <a:t>bootstrap</a:t>
            </a:r>
            <a:r>
              <a:rPr lang="zh-CN" altLang="en-US" sz="1400" dirty="0">
                <a:solidFill>
                  <a:schemeClr val="bg1"/>
                </a:solidFill>
                <a:cs typeface="+mn-ea"/>
                <a:sym typeface="+mn-lt"/>
              </a:rPr>
              <a:t>框架的前端，部分前端使用</a:t>
            </a:r>
            <a:r>
              <a:rPr lang="en-US" altLang="zh-CN" sz="1400" dirty="0">
                <a:solidFill>
                  <a:schemeClr val="bg1"/>
                </a:solidFill>
                <a:cs typeface="+mn-ea"/>
                <a:sym typeface="+mn-lt"/>
              </a:rPr>
              <a:t>JavaScript</a:t>
            </a:r>
            <a:r>
              <a:rPr lang="zh-CN" altLang="en-US" sz="1400" dirty="0">
                <a:solidFill>
                  <a:schemeClr val="bg1"/>
                </a:solidFill>
                <a:cs typeface="+mn-ea"/>
                <a:sym typeface="+mn-lt"/>
              </a:rPr>
              <a:t>辅助计算</a:t>
            </a:r>
          </a:p>
        </p:txBody>
      </p:sp>
      <p:grpSp>
        <p:nvGrpSpPr>
          <p:cNvPr id="149" name="组合 9"/>
          <p:cNvGrpSpPr/>
          <p:nvPr/>
        </p:nvGrpSpPr>
        <p:grpSpPr>
          <a:xfrm>
            <a:off x="1662896" y="5199391"/>
            <a:ext cx="1190392" cy="45720"/>
            <a:chOff x="1652073" y="3644911"/>
            <a:chExt cx="1190392" cy="45720"/>
          </a:xfrm>
        </p:grpSpPr>
        <p:sp>
          <p:nvSpPr>
            <p:cNvPr id="1048786"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87"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88"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89"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783"/>
                                        </p:tgtEl>
                                        <p:attrNameLst>
                                          <p:attrName>style.visibility</p:attrName>
                                        </p:attrNameLst>
                                      </p:cBhvr>
                                      <p:to>
                                        <p:strVal val="visible"/>
                                      </p:to>
                                    </p:set>
                                    <p:animEffect transition="in" filter="wipe(up)">
                                      <p:cBhvr>
                                        <p:cTn id="7" dur="500"/>
                                        <p:tgtEl>
                                          <p:spTgt spid="104878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784"/>
                                        </p:tgtEl>
                                        <p:attrNameLst>
                                          <p:attrName>style.visibility</p:attrName>
                                        </p:attrNameLst>
                                      </p:cBhvr>
                                      <p:to>
                                        <p:strVal val="visible"/>
                                      </p:to>
                                    </p:set>
                                    <p:animEffect transition="in" filter="fade">
                                      <p:cBhvr>
                                        <p:cTn id="12" dur="1000"/>
                                        <p:tgtEl>
                                          <p:spTgt spid="1048784"/>
                                        </p:tgtEl>
                                      </p:cBhvr>
                                    </p:animEffect>
                                    <p:anim calcmode="lin" valueType="num">
                                      <p:cBhvr>
                                        <p:cTn id="13" dur="1000" fill="hold"/>
                                        <p:tgtEl>
                                          <p:spTgt spid="1048784"/>
                                        </p:tgtEl>
                                        <p:attrNameLst>
                                          <p:attrName>ppt_x</p:attrName>
                                        </p:attrNameLst>
                                      </p:cBhvr>
                                      <p:tavLst>
                                        <p:tav tm="0">
                                          <p:val>
                                            <p:strVal val="#ppt_x"/>
                                          </p:val>
                                        </p:tav>
                                        <p:tav tm="100000">
                                          <p:val>
                                            <p:strVal val="#ppt_x"/>
                                          </p:val>
                                        </p:tav>
                                      </p:tavLst>
                                    </p:anim>
                                    <p:anim calcmode="lin" valueType="num">
                                      <p:cBhvr>
                                        <p:cTn id="14" dur="1000" fill="hold"/>
                                        <p:tgtEl>
                                          <p:spTgt spid="104878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785"/>
                                        </p:tgtEl>
                                        <p:attrNameLst>
                                          <p:attrName>style.visibility</p:attrName>
                                        </p:attrNameLst>
                                      </p:cBhvr>
                                      <p:to>
                                        <p:strVal val="visible"/>
                                      </p:to>
                                    </p:set>
                                    <p:animEffect transition="in" filter="fade">
                                      <p:cBhvr>
                                        <p:cTn id="19" dur="1000"/>
                                        <p:tgtEl>
                                          <p:spTgt spid="1048785"/>
                                        </p:tgtEl>
                                      </p:cBhvr>
                                    </p:animEffect>
                                    <p:anim calcmode="lin" valueType="num">
                                      <p:cBhvr>
                                        <p:cTn id="20" dur="1000" fill="hold"/>
                                        <p:tgtEl>
                                          <p:spTgt spid="1048785"/>
                                        </p:tgtEl>
                                        <p:attrNameLst>
                                          <p:attrName>ppt_x</p:attrName>
                                        </p:attrNameLst>
                                      </p:cBhvr>
                                      <p:tavLst>
                                        <p:tav tm="0">
                                          <p:val>
                                            <p:strVal val="#ppt_x"/>
                                          </p:val>
                                        </p:tav>
                                        <p:tav tm="100000">
                                          <p:val>
                                            <p:strVal val="#ppt_x"/>
                                          </p:val>
                                        </p:tav>
                                      </p:tavLst>
                                    </p:anim>
                                    <p:anim calcmode="lin" valueType="num">
                                      <p:cBhvr>
                                        <p:cTn id="21" dur="1000" fill="hold"/>
                                        <p:tgtEl>
                                          <p:spTgt spid="104878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wipe(left)">
                                      <p:cBhvr>
                                        <p:cTn id="2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3" grpId="0"/>
      <p:bldP spid="1048784" grpId="0"/>
      <p:bldP spid="10487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íšļíḋè"/>
          <p:cNvGrpSpPr/>
          <p:nvPr/>
        </p:nvGrpSpPr>
        <p:grpSpPr>
          <a:xfrm rot="2700000">
            <a:off x="4789397" y="2337937"/>
            <a:ext cx="2513400" cy="2512624"/>
            <a:chOff x="6336196" y="1009196"/>
            <a:chExt cx="2376264" cy="2376265"/>
          </a:xfrm>
          <a:effectLst/>
        </p:grpSpPr>
        <p:sp>
          <p:nvSpPr>
            <p:cNvPr id="1048796" name="íşḻîďé"/>
            <p:cNvSpPr/>
            <p:nvPr/>
          </p:nvSpPr>
          <p:spPr>
            <a:xfrm>
              <a:off x="6336196" y="1009196"/>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sp>
          <p:nvSpPr>
            <p:cNvPr id="1048797" name="ïṧlíḑê"/>
            <p:cNvSpPr/>
            <p:nvPr/>
          </p:nvSpPr>
          <p:spPr>
            <a:xfrm rot="5400000">
              <a:off x="7069568" y="1742569"/>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sp>
          <p:nvSpPr>
            <p:cNvPr id="1048798" name="iṩļíḋè"/>
            <p:cNvSpPr/>
            <p:nvPr/>
          </p:nvSpPr>
          <p:spPr>
            <a:xfrm rot="10800000">
              <a:off x="6336196" y="2475942"/>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sp>
          <p:nvSpPr>
            <p:cNvPr id="1048799" name="iṥḷïḋé"/>
            <p:cNvSpPr/>
            <p:nvPr/>
          </p:nvSpPr>
          <p:spPr>
            <a:xfrm rot="16200000">
              <a:off x="5998476" y="2137947"/>
              <a:ext cx="1584965" cy="909519"/>
            </a:xfrm>
            <a:custGeom>
              <a:avLst/>
              <a:gdLst/>
              <a:ahLst/>
              <a:cxnLst/>
              <a:rect l="l" t="t" r="r" b="b"/>
              <a:pathLst>
                <a:path w="1567916" h="909519">
                  <a:moveTo>
                    <a:pt x="1567916" y="625191"/>
                  </a:moveTo>
                  <a:lnTo>
                    <a:pt x="0" y="909519"/>
                  </a:lnTo>
                  <a:lnTo>
                    <a:pt x="0" y="0"/>
                  </a:lnTo>
                  <a:lnTo>
                    <a:pt x="145454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grpSp>
      <p:grpSp>
        <p:nvGrpSpPr>
          <p:cNvPr id="155" name="ïś1îdè"/>
          <p:cNvGrpSpPr/>
          <p:nvPr/>
        </p:nvGrpSpPr>
        <p:grpSpPr>
          <a:xfrm>
            <a:off x="5692670" y="3203600"/>
            <a:ext cx="815459" cy="690284"/>
            <a:chOff x="5618359" y="3320698"/>
            <a:chExt cx="914400" cy="774038"/>
          </a:xfrm>
        </p:grpSpPr>
        <p:sp>
          <p:nvSpPr>
            <p:cNvPr id="1048800" name="íṩľîḑé"/>
            <p:cNvSpPr/>
            <p:nvPr/>
          </p:nvSpPr>
          <p:spPr bwMode="auto">
            <a:xfrm>
              <a:off x="5881378" y="3320698"/>
              <a:ext cx="399608" cy="272686"/>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tx1">
                <a:lumMod val="50000"/>
                <a:lumOff val="50000"/>
              </a:schemeClr>
            </a:solidFill>
            <a:ln w="9525">
              <a:noFill/>
              <a:round/>
            </a:ln>
          </p:spPr>
          <p:txBody>
            <a:bodyPr anchor="ctr"/>
            <a:lstStyle/>
            <a:p>
              <a:pPr algn="ctr"/>
              <a:endParaRPr sz="2160" dirty="0">
                <a:cs typeface="+mn-ea"/>
                <a:sym typeface="+mn-lt"/>
              </a:endParaRPr>
            </a:p>
          </p:txBody>
        </p:sp>
        <p:sp>
          <p:nvSpPr>
            <p:cNvPr id="1048801" name="îṣḻïḓê"/>
            <p:cNvSpPr txBox="1"/>
            <p:nvPr/>
          </p:nvSpPr>
          <p:spPr>
            <a:xfrm>
              <a:off x="5618359" y="3573016"/>
              <a:ext cx="914400" cy="521720"/>
            </a:xfrm>
            <a:prstGeom prst="rect">
              <a:avLst/>
            </a:prstGeom>
            <a:noFill/>
          </p:spPr>
          <p:txBody>
            <a:bodyPr wrap="none" lIns="108000" tIns="56160" rIns="108000" bIns="56160" anchor="ctr" anchorCtr="0">
              <a:normAutofit/>
            </a:bodyPr>
            <a:lstStyle/>
            <a:p>
              <a:pPr algn="ctr"/>
              <a:r>
                <a:rPr lang="zh-CN" altLang="en-US" sz="1680" dirty="0">
                  <a:cs typeface="+mn-ea"/>
                  <a:sym typeface="+mn-lt"/>
                </a:rPr>
                <a:t>关键词</a:t>
              </a:r>
            </a:p>
          </p:txBody>
        </p:sp>
      </p:grpSp>
      <p:grpSp>
        <p:nvGrpSpPr>
          <p:cNvPr id="156" name="ïSľiḓe"/>
          <p:cNvGrpSpPr/>
          <p:nvPr/>
        </p:nvGrpSpPr>
        <p:grpSpPr>
          <a:xfrm>
            <a:off x="6394023" y="2120994"/>
            <a:ext cx="509414" cy="509413"/>
            <a:chOff x="2406923" y="2845390"/>
            <a:chExt cx="571222" cy="571221"/>
          </a:xfrm>
        </p:grpSpPr>
        <p:sp>
          <p:nvSpPr>
            <p:cNvPr id="1048802" name="íṡlîḑe"/>
            <p:cNvSpPr/>
            <p:nvPr/>
          </p:nvSpPr>
          <p:spPr>
            <a:xfrm>
              <a:off x="2406923" y="2845390"/>
              <a:ext cx="571222"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3" name="ïṧḻídè"/>
            <p:cNvSpPr>
              <a:spLocks noChangeAspect="1"/>
            </p:cNvSpPr>
            <p:nvPr/>
          </p:nvSpPr>
          <p:spPr bwMode="auto">
            <a:xfrm>
              <a:off x="2540113" y="2978779"/>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p>
              <a:pPr algn="ctr"/>
              <a:endParaRPr sz="2160" dirty="0">
                <a:cs typeface="+mn-ea"/>
                <a:sym typeface="+mn-lt"/>
              </a:endParaRPr>
            </a:p>
          </p:txBody>
        </p:sp>
      </p:grpSp>
      <p:grpSp>
        <p:nvGrpSpPr>
          <p:cNvPr id="157" name="ísḷiḍê"/>
          <p:cNvGrpSpPr/>
          <p:nvPr/>
        </p:nvGrpSpPr>
        <p:grpSpPr>
          <a:xfrm>
            <a:off x="7074329" y="3872530"/>
            <a:ext cx="509414" cy="509413"/>
            <a:chOff x="4888386" y="2845389"/>
            <a:chExt cx="571222" cy="571221"/>
          </a:xfrm>
        </p:grpSpPr>
        <p:sp>
          <p:nvSpPr>
            <p:cNvPr id="1048804" name="îš1ïdè"/>
            <p:cNvSpPr/>
            <p:nvPr/>
          </p:nvSpPr>
          <p:spPr>
            <a:xfrm>
              <a:off x="4888386" y="2845389"/>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5" name="îṥḷídè"/>
            <p:cNvSpPr>
              <a:spLocks noChangeAspect="1"/>
            </p:cNvSpPr>
            <p:nvPr/>
          </p:nvSpPr>
          <p:spPr bwMode="auto">
            <a:xfrm>
              <a:off x="5021344" y="3021007"/>
              <a:ext cx="304843" cy="21998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p>
              <a:pPr algn="ctr"/>
              <a:endParaRPr sz="2160" dirty="0">
                <a:cs typeface="+mn-ea"/>
                <a:sym typeface="+mn-lt"/>
              </a:endParaRPr>
            </a:p>
          </p:txBody>
        </p:sp>
      </p:grpSp>
      <p:grpSp>
        <p:nvGrpSpPr>
          <p:cNvPr id="158" name="isľîḑè"/>
          <p:cNvGrpSpPr/>
          <p:nvPr/>
        </p:nvGrpSpPr>
        <p:grpSpPr>
          <a:xfrm>
            <a:off x="5248400" y="4453527"/>
            <a:ext cx="509414" cy="509413"/>
            <a:chOff x="7369849" y="2845390"/>
            <a:chExt cx="571222" cy="571221"/>
          </a:xfrm>
        </p:grpSpPr>
        <p:sp>
          <p:nvSpPr>
            <p:cNvPr id="1048806" name="íslîḓê"/>
            <p:cNvSpPr/>
            <p:nvPr/>
          </p:nvSpPr>
          <p:spPr>
            <a:xfrm>
              <a:off x="7369849" y="2845390"/>
              <a:ext cx="571222" cy="571221"/>
            </a:xfrm>
            <a:prstGeom prst="ellipse">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7" name="ïsḷîdê"/>
            <p:cNvSpPr>
              <a:spLocks noChangeAspect="1"/>
            </p:cNvSpPr>
            <p:nvPr/>
          </p:nvSpPr>
          <p:spPr bwMode="auto">
            <a:xfrm>
              <a:off x="7513735" y="2978578"/>
              <a:ext cx="295462" cy="304843"/>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txBody>
            <a:bodyPr anchor="ctr"/>
            <a:lstStyle/>
            <a:p>
              <a:pPr algn="ctr"/>
              <a:endParaRPr sz="2160" dirty="0">
                <a:cs typeface="+mn-ea"/>
                <a:sym typeface="+mn-lt"/>
              </a:endParaRPr>
            </a:p>
          </p:txBody>
        </p:sp>
      </p:grpSp>
      <p:grpSp>
        <p:nvGrpSpPr>
          <p:cNvPr id="159" name="îṧ1íḓé"/>
          <p:cNvGrpSpPr/>
          <p:nvPr/>
        </p:nvGrpSpPr>
        <p:grpSpPr>
          <a:xfrm>
            <a:off x="4602982" y="2680368"/>
            <a:ext cx="509414" cy="509413"/>
            <a:chOff x="9851311" y="2845390"/>
            <a:chExt cx="571222" cy="571221"/>
          </a:xfrm>
        </p:grpSpPr>
        <p:sp>
          <p:nvSpPr>
            <p:cNvPr id="1048808" name="iṡḻîdè"/>
            <p:cNvSpPr/>
            <p:nvPr/>
          </p:nvSpPr>
          <p:spPr>
            <a:xfrm>
              <a:off x="9851311" y="2845390"/>
              <a:ext cx="571222" cy="571221"/>
            </a:xfrm>
            <a:prstGeom prst="ellipse">
              <a:avLst/>
            </a:prstGeom>
            <a:solidFill>
              <a:schemeClr val="accent4"/>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9" name="ïSľïdé"/>
            <p:cNvSpPr>
              <a:spLocks noChangeAspect="1"/>
            </p:cNvSpPr>
            <p:nvPr/>
          </p:nvSpPr>
          <p:spPr bwMode="auto">
            <a:xfrm>
              <a:off x="9984500" y="3026990"/>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anchor="ctr"/>
            <a:lstStyle/>
            <a:p>
              <a:pPr algn="ctr"/>
              <a:endParaRPr sz="2160" dirty="0">
                <a:cs typeface="+mn-ea"/>
                <a:sym typeface="+mn-lt"/>
              </a:endParaRPr>
            </a:p>
          </p:txBody>
        </p:sp>
      </p:grpSp>
      <p:sp>
        <p:nvSpPr>
          <p:cNvPr id="1048810" name="íṧľîḋe"/>
          <p:cNvSpPr/>
          <p:nvPr/>
        </p:nvSpPr>
        <p:spPr bwMode="auto">
          <a:xfrm>
            <a:off x="537030" y="2820904"/>
            <a:ext cx="3947174" cy="1047130"/>
          </a:xfrm>
          <a:prstGeom prst="rect">
            <a:avLst/>
          </a:prstGeom>
          <a:noFill/>
          <a:ln>
            <a:noFill/>
          </a:ln>
        </p:spPr>
        <p:txBody>
          <a:bodyPr wrap="square" lIns="108000" rIns="108000" anchor="t" anchorCtr="0">
            <a:noAutofit/>
          </a:bodyPr>
          <a:lstStyle/>
          <a:p>
            <a:pPr algn="r" eaLnBrk="1" hangingPunct="1">
              <a:lnSpc>
                <a:spcPct val="120000"/>
              </a:lnSpc>
              <a:spcBef>
                <a:spcPct val="0"/>
              </a:spcBef>
            </a:pPr>
            <a:r>
              <a:rPr lang="zh-CN" altLang="en-US" sz="1200" dirty="0">
                <a:cs typeface="+mn-ea"/>
                <a:sym typeface="+mn-lt"/>
              </a:rPr>
              <a:t>服务端构建依赖于</a:t>
            </a:r>
            <a:r>
              <a:rPr lang="en-US" altLang="zh-CN" sz="1200" dirty="0">
                <a:cs typeface="+mn-ea"/>
                <a:sym typeface="+mn-lt"/>
              </a:rPr>
              <a:t>Python</a:t>
            </a:r>
            <a:r>
              <a:rPr lang="zh-CN" altLang="en-US" sz="1200" dirty="0">
                <a:cs typeface="+mn-ea"/>
                <a:sym typeface="+mn-lt"/>
              </a:rPr>
              <a:t>的</a:t>
            </a:r>
            <a:r>
              <a:rPr lang="en-US" altLang="zh-CN" sz="1200" dirty="0">
                <a:cs typeface="+mn-ea"/>
                <a:sym typeface="+mn-lt"/>
              </a:rPr>
              <a:t>web.py</a:t>
            </a:r>
            <a:r>
              <a:rPr lang="zh-CN" altLang="en-US" sz="1200" dirty="0">
                <a:cs typeface="+mn-ea"/>
                <a:sym typeface="+mn-lt"/>
              </a:rPr>
              <a:t>框架</a:t>
            </a:r>
            <a:endParaRPr lang="en-US" altLang="zh-CN" sz="1200" dirty="0">
              <a:cs typeface="+mn-ea"/>
              <a:sym typeface="+mn-lt"/>
            </a:endParaRPr>
          </a:p>
          <a:p>
            <a:pPr algn="r" eaLnBrk="1" hangingPunct="1">
              <a:lnSpc>
                <a:spcPct val="120000"/>
              </a:lnSpc>
              <a:spcBef>
                <a:spcPct val="0"/>
              </a:spcBef>
            </a:pPr>
            <a:r>
              <a:rPr lang="zh-CN" altLang="en-US" sz="1200" dirty="0">
                <a:cs typeface="+mn-ea"/>
                <a:sym typeface="+mn-lt"/>
              </a:rPr>
              <a:t>数据库</a:t>
            </a:r>
            <a:r>
              <a:rPr lang="en-US" altLang="zh-CN" sz="1200" dirty="0">
                <a:cs typeface="+mn-ea"/>
                <a:sym typeface="+mn-lt"/>
              </a:rPr>
              <a:t>MySQL5.7</a:t>
            </a:r>
            <a:endParaRPr lang="zh-CN" altLang="en-US" sz="1200" dirty="0">
              <a:cs typeface="+mn-ea"/>
              <a:sym typeface="+mn-lt"/>
            </a:endParaRPr>
          </a:p>
        </p:txBody>
      </p:sp>
      <p:sp>
        <p:nvSpPr>
          <p:cNvPr id="1048811" name="iSlïḍè"/>
          <p:cNvSpPr txBox="1"/>
          <p:nvPr/>
        </p:nvSpPr>
        <p:spPr bwMode="auto">
          <a:xfrm>
            <a:off x="1152636" y="2536539"/>
            <a:ext cx="3292012" cy="313145"/>
          </a:xfrm>
          <a:prstGeom prst="rect">
            <a:avLst/>
          </a:prstGeom>
          <a:noFill/>
          <a:ln>
            <a:noFill/>
          </a:ln>
        </p:spPr>
        <p:txBody>
          <a:bodyPr wrap="none" lIns="108000" rIns="108000">
            <a:normAutofit fontScale="85000" lnSpcReduction="20000"/>
          </a:bodyPr>
          <a:lstStyle/>
          <a:p>
            <a:pPr algn="r" eaLnBrk="1" hangingPunct="1">
              <a:spcBef>
                <a:spcPct val="0"/>
              </a:spcBef>
            </a:pPr>
            <a:r>
              <a:rPr lang="en-US" altLang="zh-CN" sz="2160" b="1" dirty="0">
                <a:solidFill>
                  <a:schemeClr val="accent4"/>
                </a:solidFill>
                <a:cs typeface="+mn-ea"/>
                <a:sym typeface="+mn-lt"/>
              </a:rPr>
              <a:t>web.py</a:t>
            </a:r>
            <a:r>
              <a:rPr lang="zh-CN" altLang="en-US" sz="2160" dirty="0">
                <a:solidFill>
                  <a:schemeClr val="accent4"/>
                </a:solidFill>
                <a:cs typeface="+mn-ea"/>
                <a:sym typeface="+mn-lt"/>
              </a:rPr>
              <a:t>框架</a:t>
            </a:r>
          </a:p>
        </p:txBody>
      </p:sp>
      <p:sp>
        <p:nvSpPr>
          <p:cNvPr id="1048812" name="îS1ïḍê"/>
          <p:cNvSpPr/>
          <p:nvPr/>
        </p:nvSpPr>
        <p:spPr bwMode="auto">
          <a:xfrm>
            <a:off x="1152636" y="4597355"/>
            <a:ext cx="4009750" cy="1047130"/>
          </a:xfrm>
          <a:prstGeom prst="rect">
            <a:avLst/>
          </a:prstGeom>
          <a:noFill/>
          <a:ln>
            <a:noFill/>
          </a:ln>
        </p:spPr>
        <p:txBody>
          <a:bodyPr wrap="square" lIns="108000" rIns="108000" anchor="t" anchorCtr="0">
            <a:noAutofit/>
          </a:bodyPr>
          <a:lstStyle/>
          <a:p>
            <a:pPr algn="r" eaLnBrk="1" hangingPunct="1">
              <a:lnSpc>
                <a:spcPct val="120000"/>
              </a:lnSpc>
              <a:spcBef>
                <a:spcPct val="0"/>
              </a:spcBef>
            </a:pPr>
            <a:r>
              <a:rPr lang="zh-CN" altLang="en-US" sz="1200" dirty="0">
                <a:cs typeface="+mn-ea"/>
                <a:sym typeface="+mn-lt"/>
              </a:rPr>
              <a:t>复杂的公式呈现</a:t>
            </a:r>
          </a:p>
        </p:txBody>
      </p:sp>
      <p:sp>
        <p:nvSpPr>
          <p:cNvPr id="1048813" name="îšḷiḓê"/>
          <p:cNvSpPr txBox="1"/>
          <p:nvPr/>
        </p:nvSpPr>
        <p:spPr bwMode="auto">
          <a:xfrm>
            <a:off x="1870373" y="4284210"/>
            <a:ext cx="3292012" cy="313145"/>
          </a:xfrm>
          <a:prstGeom prst="rect">
            <a:avLst/>
          </a:prstGeom>
          <a:noFill/>
          <a:ln>
            <a:noFill/>
          </a:ln>
        </p:spPr>
        <p:txBody>
          <a:bodyPr wrap="none" lIns="108000" rIns="108000">
            <a:normAutofit fontScale="85000" lnSpcReduction="20000"/>
          </a:bodyPr>
          <a:lstStyle/>
          <a:p>
            <a:pPr algn="r" eaLnBrk="1" hangingPunct="1">
              <a:spcBef>
                <a:spcPct val="0"/>
              </a:spcBef>
            </a:pPr>
            <a:r>
              <a:rPr lang="zh-CN" altLang="en-US" sz="2160" dirty="0">
                <a:solidFill>
                  <a:schemeClr val="accent3"/>
                </a:solidFill>
                <a:cs typeface="+mn-ea"/>
                <a:sym typeface="+mn-lt"/>
              </a:rPr>
              <a:t>公式使用</a:t>
            </a:r>
            <a:r>
              <a:rPr lang="en-US" altLang="zh-CN" sz="2160" b="1" dirty="0">
                <a:solidFill>
                  <a:schemeClr val="accent3"/>
                </a:solidFill>
                <a:cs typeface="+mn-ea"/>
                <a:sym typeface="+mn-lt"/>
              </a:rPr>
              <a:t>Math Jax</a:t>
            </a:r>
            <a:endParaRPr lang="zh-CN" altLang="en-US" sz="2160" b="1" dirty="0">
              <a:solidFill>
                <a:schemeClr val="accent3"/>
              </a:solidFill>
              <a:cs typeface="+mn-ea"/>
              <a:sym typeface="+mn-lt"/>
            </a:endParaRPr>
          </a:p>
        </p:txBody>
      </p:sp>
      <p:sp>
        <p:nvSpPr>
          <p:cNvPr id="1048814" name="íşľiḑe"/>
          <p:cNvSpPr/>
          <p:nvPr/>
        </p:nvSpPr>
        <p:spPr bwMode="auto">
          <a:xfrm>
            <a:off x="7022215" y="2161224"/>
            <a:ext cx="4168299"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页面美化</a:t>
            </a:r>
          </a:p>
        </p:txBody>
      </p:sp>
      <p:sp>
        <p:nvSpPr>
          <p:cNvPr id="1048815" name="iśḻîḋê"/>
          <p:cNvSpPr txBox="1"/>
          <p:nvPr/>
        </p:nvSpPr>
        <p:spPr bwMode="auto">
          <a:xfrm>
            <a:off x="7022215" y="1948384"/>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1"/>
                </a:solidFill>
                <a:cs typeface="+mn-ea"/>
                <a:sym typeface="+mn-lt"/>
              </a:rPr>
              <a:t>前端应用</a:t>
            </a:r>
            <a:r>
              <a:rPr lang="en-US" altLang="zh-CN" sz="2160" b="1" dirty="0">
                <a:solidFill>
                  <a:schemeClr val="accent1"/>
                </a:solidFill>
                <a:cs typeface="+mn-ea"/>
                <a:sym typeface="+mn-lt"/>
              </a:rPr>
              <a:t>bootstrap</a:t>
            </a:r>
            <a:r>
              <a:rPr lang="zh-CN" altLang="en-US" sz="2160" dirty="0">
                <a:solidFill>
                  <a:schemeClr val="accent1"/>
                </a:solidFill>
                <a:cs typeface="+mn-ea"/>
                <a:sym typeface="+mn-lt"/>
              </a:rPr>
              <a:t>框架</a:t>
            </a:r>
          </a:p>
        </p:txBody>
      </p:sp>
      <p:sp>
        <p:nvSpPr>
          <p:cNvPr id="1048816" name="íṩḻîḍe"/>
          <p:cNvSpPr/>
          <p:nvPr/>
        </p:nvSpPr>
        <p:spPr bwMode="auto">
          <a:xfrm>
            <a:off x="7604009" y="4111680"/>
            <a:ext cx="4025294"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后端</a:t>
            </a:r>
            <a:r>
              <a:rPr lang="en-US" altLang="zh-CN" sz="1200" b="1" dirty="0">
                <a:cs typeface="+mn-ea"/>
                <a:sym typeface="+mn-lt"/>
              </a:rPr>
              <a:t>Python</a:t>
            </a:r>
            <a:r>
              <a:rPr lang="zh-CN" altLang="en-US" sz="1200" b="1" dirty="0">
                <a:cs typeface="+mn-ea"/>
                <a:sym typeface="+mn-lt"/>
              </a:rPr>
              <a:t>库</a:t>
            </a:r>
            <a:r>
              <a:rPr lang="zh-CN" altLang="en-US" sz="1200" dirty="0">
                <a:cs typeface="+mn-ea"/>
                <a:sym typeface="+mn-lt"/>
              </a:rPr>
              <a:t>，前端</a:t>
            </a:r>
            <a:r>
              <a:rPr lang="en-US" altLang="zh-CN" sz="1200" b="1" dirty="0">
                <a:cs typeface="+mn-ea"/>
                <a:sym typeface="+mn-lt"/>
              </a:rPr>
              <a:t>JavaScript</a:t>
            </a:r>
            <a:endParaRPr lang="zh-CN" altLang="en-US" sz="1200" b="1" dirty="0">
              <a:cs typeface="+mn-ea"/>
              <a:sym typeface="+mn-lt"/>
            </a:endParaRPr>
          </a:p>
        </p:txBody>
      </p:sp>
      <p:sp>
        <p:nvSpPr>
          <p:cNvPr id="1048817" name="îṡ1îďe"/>
          <p:cNvSpPr txBox="1"/>
          <p:nvPr/>
        </p:nvSpPr>
        <p:spPr bwMode="auto">
          <a:xfrm>
            <a:off x="7604010" y="3798535"/>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2"/>
                </a:solidFill>
                <a:cs typeface="+mn-ea"/>
                <a:sym typeface="+mn-lt"/>
              </a:rPr>
              <a:t>前后端协同计算</a:t>
            </a:r>
          </a:p>
        </p:txBody>
      </p:sp>
      <p:pic>
        <p:nvPicPr>
          <p:cNvPr id="2097176" name="图片 36"/>
          <p:cNvPicPr>
            <a:picLocks noChangeAspect="1"/>
          </p:cNvPicPr>
          <p:nvPr/>
        </p:nvPicPr>
        <p:blipFill>
          <a:blip r:embed="rId3"/>
          <a:stretch>
            <a:fillRect/>
          </a:stretch>
        </p:blipFill>
        <p:spPr>
          <a:xfrm>
            <a:off x="7905928" y="358157"/>
            <a:ext cx="3147125" cy="1590227"/>
          </a:xfrm>
          <a:prstGeom prst="rect">
            <a:avLst/>
          </a:prstGeom>
        </p:spPr>
      </p:pic>
      <p:pic>
        <p:nvPicPr>
          <p:cNvPr id="2097177" name="图片 38"/>
          <p:cNvPicPr>
            <a:picLocks noChangeAspect="1"/>
          </p:cNvPicPr>
          <p:nvPr/>
        </p:nvPicPr>
        <p:blipFill>
          <a:blip r:embed="rId4"/>
          <a:stretch>
            <a:fillRect/>
          </a:stretch>
        </p:blipFill>
        <p:spPr>
          <a:xfrm>
            <a:off x="309543" y="5141911"/>
            <a:ext cx="6413672" cy="1047130"/>
          </a:xfrm>
          <a:prstGeom prst="rect">
            <a:avLst/>
          </a:prstGeom>
        </p:spPr>
      </p:pic>
      <p:pic>
        <p:nvPicPr>
          <p:cNvPr id="2097178" name="图片 40"/>
          <p:cNvPicPr>
            <a:picLocks noChangeAspect="1"/>
          </p:cNvPicPr>
          <p:nvPr/>
        </p:nvPicPr>
        <p:blipFill>
          <a:blip r:embed="rId5"/>
          <a:stretch>
            <a:fillRect/>
          </a:stretch>
        </p:blipFill>
        <p:spPr>
          <a:xfrm>
            <a:off x="7192901" y="4516721"/>
            <a:ext cx="3714940" cy="1281172"/>
          </a:xfrm>
          <a:prstGeom prst="rect">
            <a:avLst/>
          </a:prstGeom>
        </p:spPr>
      </p:pic>
      <p:pic>
        <p:nvPicPr>
          <p:cNvPr id="2097179" name="图片 2"/>
          <p:cNvPicPr>
            <a:picLocks noChangeAspect="1"/>
          </p:cNvPicPr>
          <p:nvPr/>
        </p:nvPicPr>
        <p:blipFill>
          <a:blip r:embed="rId6"/>
          <a:stretch>
            <a:fillRect/>
          </a:stretch>
        </p:blipFill>
        <p:spPr>
          <a:xfrm>
            <a:off x="309543" y="986562"/>
            <a:ext cx="2973448" cy="1626254"/>
          </a:xfrm>
          <a:prstGeom prst="rect">
            <a:avLst/>
          </a:prstGeom>
        </p:spPr>
      </p:pic>
      <p:sp>
        <p:nvSpPr>
          <p:cNvPr id="2" name="矩形 1">
            <a:extLst>
              <a:ext uri="{FF2B5EF4-FFF2-40B4-BE49-F238E27FC236}">
                <a16:creationId xmlns:a16="http://schemas.microsoft.com/office/drawing/2014/main" id="{30AAA35B-0A41-7EDE-5284-F767C8D3879F}"/>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par>
                                <p:cTn id="10" presetID="53" presetClass="entr" presetSubtype="16" fill="hold" nodeType="withEffect">
                                  <p:stCondLst>
                                    <p:cond delay="0"/>
                                  </p:stCondLst>
                                  <p:childTnLst>
                                    <p:set>
                                      <p:cBhvr>
                                        <p:cTn id="11" dur="1" fill="hold">
                                          <p:stCondLst>
                                            <p:cond delay="0"/>
                                          </p:stCondLst>
                                        </p:cTn>
                                        <p:tgtEl>
                                          <p:spTgt spid="155"/>
                                        </p:tgtEl>
                                        <p:attrNameLst>
                                          <p:attrName>style.visibility</p:attrName>
                                        </p:attrNameLst>
                                      </p:cBhvr>
                                      <p:to>
                                        <p:strVal val="visible"/>
                                      </p:to>
                                    </p:set>
                                    <p:anim calcmode="lin" valueType="num">
                                      <p:cBhvr>
                                        <p:cTn id="12" dur="500" fill="hold"/>
                                        <p:tgtEl>
                                          <p:spTgt spid="155"/>
                                        </p:tgtEl>
                                        <p:attrNameLst>
                                          <p:attrName>ppt_w</p:attrName>
                                        </p:attrNameLst>
                                      </p:cBhvr>
                                      <p:tavLst>
                                        <p:tav tm="0">
                                          <p:val>
                                            <p:fltVal val="0"/>
                                          </p:val>
                                        </p:tav>
                                        <p:tav tm="100000">
                                          <p:val>
                                            <p:strVal val="#ppt_w"/>
                                          </p:val>
                                        </p:tav>
                                      </p:tavLst>
                                    </p:anim>
                                    <p:anim calcmode="lin" valueType="num">
                                      <p:cBhvr>
                                        <p:cTn id="13" dur="500" fill="hold"/>
                                        <p:tgtEl>
                                          <p:spTgt spid="155"/>
                                        </p:tgtEl>
                                        <p:attrNameLst>
                                          <p:attrName>ppt_h</p:attrName>
                                        </p:attrNameLst>
                                      </p:cBhvr>
                                      <p:tavLst>
                                        <p:tav tm="0">
                                          <p:val>
                                            <p:fltVal val="0"/>
                                          </p:val>
                                        </p:tav>
                                        <p:tav tm="100000">
                                          <p:val>
                                            <p:strVal val="#ppt_h"/>
                                          </p:val>
                                        </p:tav>
                                      </p:tavLst>
                                    </p:anim>
                                    <p:animEffect transition="in" filter="fade">
                                      <p:cBhvr>
                                        <p:cTn id="14" dur="500"/>
                                        <p:tgtEl>
                                          <p:spTgt spid="155"/>
                                        </p:tgtEl>
                                      </p:cBhvr>
                                    </p:animEffect>
                                  </p:childTnLst>
                                </p:cTn>
                              </p:par>
                              <p:par>
                                <p:cTn id="15" presetID="53" presetClass="entr" presetSubtype="16" fill="hold" nodeType="withEffect">
                                  <p:stCondLst>
                                    <p:cond delay="0"/>
                                  </p:stCondLst>
                                  <p:childTnLst>
                                    <p:set>
                                      <p:cBhvr>
                                        <p:cTn id="16" dur="1" fill="hold">
                                          <p:stCondLst>
                                            <p:cond delay="0"/>
                                          </p:stCondLst>
                                        </p:cTn>
                                        <p:tgtEl>
                                          <p:spTgt spid="156"/>
                                        </p:tgtEl>
                                        <p:attrNameLst>
                                          <p:attrName>style.visibility</p:attrName>
                                        </p:attrNameLst>
                                      </p:cBhvr>
                                      <p:to>
                                        <p:strVal val="visible"/>
                                      </p:to>
                                    </p:set>
                                    <p:anim calcmode="lin" valueType="num">
                                      <p:cBhvr>
                                        <p:cTn id="17" dur="500" fill="hold"/>
                                        <p:tgtEl>
                                          <p:spTgt spid="156"/>
                                        </p:tgtEl>
                                        <p:attrNameLst>
                                          <p:attrName>ppt_w</p:attrName>
                                        </p:attrNameLst>
                                      </p:cBhvr>
                                      <p:tavLst>
                                        <p:tav tm="0">
                                          <p:val>
                                            <p:fltVal val="0"/>
                                          </p:val>
                                        </p:tav>
                                        <p:tav tm="100000">
                                          <p:val>
                                            <p:strVal val="#ppt_w"/>
                                          </p:val>
                                        </p:tav>
                                      </p:tavLst>
                                    </p:anim>
                                    <p:anim calcmode="lin" valueType="num">
                                      <p:cBhvr>
                                        <p:cTn id="18" dur="500" fill="hold"/>
                                        <p:tgtEl>
                                          <p:spTgt spid="156"/>
                                        </p:tgtEl>
                                        <p:attrNameLst>
                                          <p:attrName>ppt_h</p:attrName>
                                        </p:attrNameLst>
                                      </p:cBhvr>
                                      <p:tavLst>
                                        <p:tav tm="0">
                                          <p:val>
                                            <p:fltVal val="0"/>
                                          </p:val>
                                        </p:tav>
                                        <p:tav tm="100000">
                                          <p:val>
                                            <p:strVal val="#ppt_h"/>
                                          </p:val>
                                        </p:tav>
                                      </p:tavLst>
                                    </p:anim>
                                    <p:animEffect transition="in" filter="fade">
                                      <p:cBhvr>
                                        <p:cTn id="19" dur="500"/>
                                        <p:tgtEl>
                                          <p:spTgt spid="156"/>
                                        </p:tgtEl>
                                      </p:cBhvr>
                                    </p:animEffect>
                                  </p:childTnLst>
                                </p:cTn>
                              </p:par>
                              <p:par>
                                <p:cTn id="20" presetID="53" presetClass="entr" presetSubtype="16"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 calcmode="lin" valueType="num">
                                      <p:cBhvr>
                                        <p:cTn id="22" dur="500" fill="hold"/>
                                        <p:tgtEl>
                                          <p:spTgt spid="157"/>
                                        </p:tgtEl>
                                        <p:attrNameLst>
                                          <p:attrName>ppt_w</p:attrName>
                                        </p:attrNameLst>
                                      </p:cBhvr>
                                      <p:tavLst>
                                        <p:tav tm="0">
                                          <p:val>
                                            <p:fltVal val="0"/>
                                          </p:val>
                                        </p:tav>
                                        <p:tav tm="100000">
                                          <p:val>
                                            <p:strVal val="#ppt_w"/>
                                          </p:val>
                                        </p:tav>
                                      </p:tavLst>
                                    </p:anim>
                                    <p:anim calcmode="lin" valueType="num">
                                      <p:cBhvr>
                                        <p:cTn id="23" dur="500" fill="hold"/>
                                        <p:tgtEl>
                                          <p:spTgt spid="157"/>
                                        </p:tgtEl>
                                        <p:attrNameLst>
                                          <p:attrName>ppt_h</p:attrName>
                                        </p:attrNameLst>
                                      </p:cBhvr>
                                      <p:tavLst>
                                        <p:tav tm="0">
                                          <p:val>
                                            <p:fltVal val="0"/>
                                          </p:val>
                                        </p:tav>
                                        <p:tav tm="100000">
                                          <p:val>
                                            <p:strVal val="#ppt_h"/>
                                          </p:val>
                                        </p:tav>
                                      </p:tavLst>
                                    </p:anim>
                                    <p:animEffect transition="in" filter="fade">
                                      <p:cBhvr>
                                        <p:cTn id="24" dur="500"/>
                                        <p:tgtEl>
                                          <p:spTgt spid="157"/>
                                        </p:tgtEl>
                                      </p:cBhvr>
                                    </p:animEffect>
                                  </p:childTnLst>
                                </p:cTn>
                              </p:par>
                              <p:par>
                                <p:cTn id="25" presetID="53" presetClass="entr" presetSubtype="16" fill="hold" nodeType="withEffect">
                                  <p:stCondLst>
                                    <p:cond delay="0"/>
                                  </p:stCondLst>
                                  <p:childTnLst>
                                    <p:set>
                                      <p:cBhvr>
                                        <p:cTn id="26" dur="1" fill="hold">
                                          <p:stCondLst>
                                            <p:cond delay="0"/>
                                          </p:stCondLst>
                                        </p:cTn>
                                        <p:tgtEl>
                                          <p:spTgt spid="158"/>
                                        </p:tgtEl>
                                        <p:attrNameLst>
                                          <p:attrName>style.visibility</p:attrName>
                                        </p:attrNameLst>
                                      </p:cBhvr>
                                      <p:to>
                                        <p:strVal val="visible"/>
                                      </p:to>
                                    </p:set>
                                    <p:anim calcmode="lin" valueType="num">
                                      <p:cBhvr>
                                        <p:cTn id="27" dur="500" fill="hold"/>
                                        <p:tgtEl>
                                          <p:spTgt spid="158"/>
                                        </p:tgtEl>
                                        <p:attrNameLst>
                                          <p:attrName>ppt_w</p:attrName>
                                        </p:attrNameLst>
                                      </p:cBhvr>
                                      <p:tavLst>
                                        <p:tav tm="0">
                                          <p:val>
                                            <p:fltVal val="0"/>
                                          </p:val>
                                        </p:tav>
                                        <p:tav tm="100000">
                                          <p:val>
                                            <p:strVal val="#ppt_w"/>
                                          </p:val>
                                        </p:tav>
                                      </p:tavLst>
                                    </p:anim>
                                    <p:anim calcmode="lin" valueType="num">
                                      <p:cBhvr>
                                        <p:cTn id="28" dur="500" fill="hold"/>
                                        <p:tgtEl>
                                          <p:spTgt spid="158"/>
                                        </p:tgtEl>
                                        <p:attrNameLst>
                                          <p:attrName>ppt_h</p:attrName>
                                        </p:attrNameLst>
                                      </p:cBhvr>
                                      <p:tavLst>
                                        <p:tav tm="0">
                                          <p:val>
                                            <p:fltVal val="0"/>
                                          </p:val>
                                        </p:tav>
                                        <p:tav tm="100000">
                                          <p:val>
                                            <p:strVal val="#ppt_h"/>
                                          </p:val>
                                        </p:tav>
                                      </p:tavLst>
                                    </p:anim>
                                    <p:animEffect transition="in" filter="fade">
                                      <p:cBhvr>
                                        <p:cTn id="29" dur="500"/>
                                        <p:tgtEl>
                                          <p:spTgt spid="158"/>
                                        </p:tgtEl>
                                      </p:cBhvr>
                                    </p:animEffect>
                                  </p:childTnLst>
                                </p:cTn>
                              </p:par>
                              <p:par>
                                <p:cTn id="30" presetID="53" presetClass="entr" presetSubtype="16" fill="hold" nodeType="withEffect">
                                  <p:stCondLst>
                                    <p:cond delay="0"/>
                                  </p:stCondLst>
                                  <p:childTnLst>
                                    <p:set>
                                      <p:cBhvr>
                                        <p:cTn id="31" dur="1" fill="hold">
                                          <p:stCondLst>
                                            <p:cond delay="0"/>
                                          </p:stCondLst>
                                        </p:cTn>
                                        <p:tgtEl>
                                          <p:spTgt spid="159"/>
                                        </p:tgtEl>
                                        <p:attrNameLst>
                                          <p:attrName>style.visibility</p:attrName>
                                        </p:attrNameLst>
                                      </p:cBhvr>
                                      <p:to>
                                        <p:strVal val="visible"/>
                                      </p:to>
                                    </p:set>
                                    <p:anim calcmode="lin" valueType="num">
                                      <p:cBhvr>
                                        <p:cTn id="32" dur="500" fill="hold"/>
                                        <p:tgtEl>
                                          <p:spTgt spid="159"/>
                                        </p:tgtEl>
                                        <p:attrNameLst>
                                          <p:attrName>ppt_w</p:attrName>
                                        </p:attrNameLst>
                                      </p:cBhvr>
                                      <p:tavLst>
                                        <p:tav tm="0">
                                          <p:val>
                                            <p:fltVal val="0"/>
                                          </p:val>
                                        </p:tav>
                                        <p:tav tm="100000">
                                          <p:val>
                                            <p:strVal val="#ppt_w"/>
                                          </p:val>
                                        </p:tav>
                                      </p:tavLst>
                                    </p:anim>
                                    <p:anim calcmode="lin" valueType="num">
                                      <p:cBhvr>
                                        <p:cTn id="33" dur="500" fill="hold"/>
                                        <p:tgtEl>
                                          <p:spTgt spid="159"/>
                                        </p:tgtEl>
                                        <p:attrNameLst>
                                          <p:attrName>ppt_h</p:attrName>
                                        </p:attrNameLst>
                                      </p:cBhvr>
                                      <p:tavLst>
                                        <p:tav tm="0">
                                          <p:val>
                                            <p:fltVal val="0"/>
                                          </p:val>
                                        </p:tav>
                                        <p:tav tm="100000">
                                          <p:val>
                                            <p:strVal val="#ppt_h"/>
                                          </p:val>
                                        </p:tav>
                                      </p:tavLst>
                                    </p:anim>
                                    <p:animEffect transition="in" filter="fade">
                                      <p:cBhvr>
                                        <p:cTn id="34" dur="500"/>
                                        <p:tgtEl>
                                          <p:spTgt spid="15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048811"/>
                                        </p:tgtEl>
                                        <p:attrNameLst>
                                          <p:attrName>style.visibility</p:attrName>
                                        </p:attrNameLst>
                                      </p:cBhvr>
                                      <p:to>
                                        <p:strVal val="visible"/>
                                      </p:to>
                                    </p:set>
                                    <p:anim calcmode="lin" valueType="num">
                                      <p:cBhvr>
                                        <p:cTn id="39" dur="500" fill="hold"/>
                                        <p:tgtEl>
                                          <p:spTgt spid="1048811"/>
                                        </p:tgtEl>
                                        <p:attrNameLst>
                                          <p:attrName>ppt_w</p:attrName>
                                        </p:attrNameLst>
                                      </p:cBhvr>
                                      <p:tavLst>
                                        <p:tav tm="0">
                                          <p:val>
                                            <p:fltVal val="0"/>
                                          </p:val>
                                        </p:tav>
                                        <p:tav tm="100000">
                                          <p:val>
                                            <p:strVal val="#ppt_w"/>
                                          </p:val>
                                        </p:tav>
                                      </p:tavLst>
                                    </p:anim>
                                    <p:anim calcmode="lin" valueType="num">
                                      <p:cBhvr>
                                        <p:cTn id="40" dur="500" fill="hold"/>
                                        <p:tgtEl>
                                          <p:spTgt spid="1048811"/>
                                        </p:tgtEl>
                                        <p:attrNameLst>
                                          <p:attrName>ppt_h</p:attrName>
                                        </p:attrNameLst>
                                      </p:cBhvr>
                                      <p:tavLst>
                                        <p:tav tm="0">
                                          <p:val>
                                            <p:fltVal val="0"/>
                                          </p:val>
                                        </p:tav>
                                        <p:tav tm="100000">
                                          <p:val>
                                            <p:strVal val="#ppt_h"/>
                                          </p:val>
                                        </p:tav>
                                      </p:tavLst>
                                    </p:anim>
                                    <p:animEffect transition="in" filter="fade">
                                      <p:cBhvr>
                                        <p:cTn id="41" dur="500"/>
                                        <p:tgtEl>
                                          <p:spTgt spid="104881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48810"/>
                                        </p:tgtEl>
                                        <p:attrNameLst>
                                          <p:attrName>style.visibility</p:attrName>
                                        </p:attrNameLst>
                                      </p:cBhvr>
                                      <p:to>
                                        <p:strVal val="visible"/>
                                      </p:to>
                                    </p:set>
                                    <p:anim calcmode="lin" valueType="num">
                                      <p:cBhvr>
                                        <p:cTn id="44" dur="500" fill="hold"/>
                                        <p:tgtEl>
                                          <p:spTgt spid="1048810"/>
                                        </p:tgtEl>
                                        <p:attrNameLst>
                                          <p:attrName>ppt_w</p:attrName>
                                        </p:attrNameLst>
                                      </p:cBhvr>
                                      <p:tavLst>
                                        <p:tav tm="0">
                                          <p:val>
                                            <p:fltVal val="0"/>
                                          </p:val>
                                        </p:tav>
                                        <p:tav tm="100000">
                                          <p:val>
                                            <p:strVal val="#ppt_w"/>
                                          </p:val>
                                        </p:tav>
                                      </p:tavLst>
                                    </p:anim>
                                    <p:anim calcmode="lin" valueType="num">
                                      <p:cBhvr>
                                        <p:cTn id="45" dur="500" fill="hold"/>
                                        <p:tgtEl>
                                          <p:spTgt spid="1048810"/>
                                        </p:tgtEl>
                                        <p:attrNameLst>
                                          <p:attrName>ppt_h</p:attrName>
                                        </p:attrNameLst>
                                      </p:cBhvr>
                                      <p:tavLst>
                                        <p:tav tm="0">
                                          <p:val>
                                            <p:fltVal val="0"/>
                                          </p:val>
                                        </p:tav>
                                        <p:tav tm="100000">
                                          <p:val>
                                            <p:strVal val="#ppt_h"/>
                                          </p:val>
                                        </p:tav>
                                      </p:tavLst>
                                    </p:anim>
                                    <p:animEffect transition="in" filter="fade">
                                      <p:cBhvr>
                                        <p:cTn id="46" dur="500"/>
                                        <p:tgtEl>
                                          <p:spTgt spid="104881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048813"/>
                                        </p:tgtEl>
                                        <p:attrNameLst>
                                          <p:attrName>style.visibility</p:attrName>
                                        </p:attrNameLst>
                                      </p:cBhvr>
                                      <p:to>
                                        <p:strVal val="visible"/>
                                      </p:to>
                                    </p:set>
                                    <p:anim calcmode="lin" valueType="num">
                                      <p:cBhvr>
                                        <p:cTn id="49" dur="500" fill="hold"/>
                                        <p:tgtEl>
                                          <p:spTgt spid="1048813"/>
                                        </p:tgtEl>
                                        <p:attrNameLst>
                                          <p:attrName>ppt_w</p:attrName>
                                        </p:attrNameLst>
                                      </p:cBhvr>
                                      <p:tavLst>
                                        <p:tav tm="0">
                                          <p:val>
                                            <p:fltVal val="0"/>
                                          </p:val>
                                        </p:tav>
                                        <p:tav tm="100000">
                                          <p:val>
                                            <p:strVal val="#ppt_w"/>
                                          </p:val>
                                        </p:tav>
                                      </p:tavLst>
                                    </p:anim>
                                    <p:anim calcmode="lin" valueType="num">
                                      <p:cBhvr>
                                        <p:cTn id="50" dur="500" fill="hold"/>
                                        <p:tgtEl>
                                          <p:spTgt spid="1048813"/>
                                        </p:tgtEl>
                                        <p:attrNameLst>
                                          <p:attrName>ppt_h</p:attrName>
                                        </p:attrNameLst>
                                      </p:cBhvr>
                                      <p:tavLst>
                                        <p:tav tm="0">
                                          <p:val>
                                            <p:fltVal val="0"/>
                                          </p:val>
                                        </p:tav>
                                        <p:tav tm="100000">
                                          <p:val>
                                            <p:strVal val="#ppt_h"/>
                                          </p:val>
                                        </p:tav>
                                      </p:tavLst>
                                    </p:anim>
                                    <p:animEffect transition="in" filter="fade">
                                      <p:cBhvr>
                                        <p:cTn id="51" dur="500"/>
                                        <p:tgtEl>
                                          <p:spTgt spid="104881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48812"/>
                                        </p:tgtEl>
                                        <p:attrNameLst>
                                          <p:attrName>style.visibility</p:attrName>
                                        </p:attrNameLst>
                                      </p:cBhvr>
                                      <p:to>
                                        <p:strVal val="visible"/>
                                      </p:to>
                                    </p:set>
                                    <p:anim calcmode="lin" valueType="num">
                                      <p:cBhvr>
                                        <p:cTn id="54" dur="500" fill="hold"/>
                                        <p:tgtEl>
                                          <p:spTgt spid="1048812"/>
                                        </p:tgtEl>
                                        <p:attrNameLst>
                                          <p:attrName>ppt_w</p:attrName>
                                        </p:attrNameLst>
                                      </p:cBhvr>
                                      <p:tavLst>
                                        <p:tav tm="0">
                                          <p:val>
                                            <p:fltVal val="0"/>
                                          </p:val>
                                        </p:tav>
                                        <p:tav tm="100000">
                                          <p:val>
                                            <p:strVal val="#ppt_w"/>
                                          </p:val>
                                        </p:tav>
                                      </p:tavLst>
                                    </p:anim>
                                    <p:anim calcmode="lin" valueType="num">
                                      <p:cBhvr>
                                        <p:cTn id="55" dur="500" fill="hold"/>
                                        <p:tgtEl>
                                          <p:spTgt spid="1048812"/>
                                        </p:tgtEl>
                                        <p:attrNameLst>
                                          <p:attrName>ppt_h</p:attrName>
                                        </p:attrNameLst>
                                      </p:cBhvr>
                                      <p:tavLst>
                                        <p:tav tm="0">
                                          <p:val>
                                            <p:fltVal val="0"/>
                                          </p:val>
                                        </p:tav>
                                        <p:tav tm="100000">
                                          <p:val>
                                            <p:strVal val="#ppt_h"/>
                                          </p:val>
                                        </p:tav>
                                      </p:tavLst>
                                    </p:anim>
                                    <p:animEffect transition="in" filter="fade">
                                      <p:cBhvr>
                                        <p:cTn id="56" dur="500"/>
                                        <p:tgtEl>
                                          <p:spTgt spid="104881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48817"/>
                                        </p:tgtEl>
                                        <p:attrNameLst>
                                          <p:attrName>style.visibility</p:attrName>
                                        </p:attrNameLst>
                                      </p:cBhvr>
                                      <p:to>
                                        <p:strVal val="visible"/>
                                      </p:to>
                                    </p:set>
                                    <p:anim calcmode="lin" valueType="num">
                                      <p:cBhvr>
                                        <p:cTn id="59" dur="500" fill="hold"/>
                                        <p:tgtEl>
                                          <p:spTgt spid="1048817"/>
                                        </p:tgtEl>
                                        <p:attrNameLst>
                                          <p:attrName>ppt_w</p:attrName>
                                        </p:attrNameLst>
                                      </p:cBhvr>
                                      <p:tavLst>
                                        <p:tav tm="0">
                                          <p:val>
                                            <p:fltVal val="0"/>
                                          </p:val>
                                        </p:tav>
                                        <p:tav tm="100000">
                                          <p:val>
                                            <p:strVal val="#ppt_w"/>
                                          </p:val>
                                        </p:tav>
                                      </p:tavLst>
                                    </p:anim>
                                    <p:anim calcmode="lin" valueType="num">
                                      <p:cBhvr>
                                        <p:cTn id="60" dur="500" fill="hold"/>
                                        <p:tgtEl>
                                          <p:spTgt spid="1048817"/>
                                        </p:tgtEl>
                                        <p:attrNameLst>
                                          <p:attrName>ppt_h</p:attrName>
                                        </p:attrNameLst>
                                      </p:cBhvr>
                                      <p:tavLst>
                                        <p:tav tm="0">
                                          <p:val>
                                            <p:fltVal val="0"/>
                                          </p:val>
                                        </p:tav>
                                        <p:tav tm="100000">
                                          <p:val>
                                            <p:strVal val="#ppt_h"/>
                                          </p:val>
                                        </p:tav>
                                      </p:tavLst>
                                    </p:anim>
                                    <p:animEffect transition="in" filter="fade">
                                      <p:cBhvr>
                                        <p:cTn id="61" dur="500"/>
                                        <p:tgtEl>
                                          <p:spTgt spid="104881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48816"/>
                                        </p:tgtEl>
                                        <p:attrNameLst>
                                          <p:attrName>style.visibility</p:attrName>
                                        </p:attrNameLst>
                                      </p:cBhvr>
                                      <p:to>
                                        <p:strVal val="visible"/>
                                      </p:to>
                                    </p:set>
                                    <p:anim calcmode="lin" valueType="num">
                                      <p:cBhvr>
                                        <p:cTn id="64" dur="500" fill="hold"/>
                                        <p:tgtEl>
                                          <p:spTgt spid="1048816"/>
                                        </p:tgtEl>
                                        <p:attrNameLst>
                                          <p:attrName>ppt_w</p:attrName>
                                        </p:attrNameLst>
                                      </p:cBhvr>
                                      <p:tavLst>
                                        <p:tav tm="0">
                                          <p:val>
                                            <p:fltVal val="0"/>
                                          </p:val>
                                        </p:tav>
                                        <p:tav tm="100000">
                                          <p:val>
                                            <p:strVal val="#ppt_w"/>
                                          </p:val>
                                        </p:tav>
                                      </p:tavLst>
                                    </p:anim>
                                    <p:anim calcmode="lin" valueType="num">
                                      <p:cBhvr>
                                        <p:cTn id="65" dur="500" fill="hold"/>
                                        <p:tgtEl>
                                          <p:spTgt spid="1048816"/>
                                        </p:tgtEl>
                                        <p:attrNameLst>
                                          <p:attrName>ppt_h</p:attrName>
                                        </p:attrNameLst>
                                      </p:cBhvr>
                                      <p:tavLst>
                                        <p:tav tm="0">
                                          <p:val>
                                            <p:fltVal val="0"/>
                                          </p:val>
                                        </p:tav>
                                        <p:tav tm="100000">
                                          <p:val>
                                            <p:strVal val="#ppt_h"/>
                                          </p:val>
                                        </p:tav>
                                      </p:tavLst>
                                    </p:anim>
                                    <p:animEffect transition="in" filter="fade">
                                      <p:cBhvr>
                                        <p:cTn id="66" dur="500"/>
                                        <p:tgtEl>
                                          <p:spTgt spid="104881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048815"/>
                                        </p:tgtEl>
                                        <p:attrNameLst>
                                          <p:attrName>style.visibility</p:attrName>
                                        </p:attrNameLst>
                                      </p:cBhvr>
                                      <p:to>
                                        <p:strVal val="visible"/>
                                      </p:to>
                                    </p:set>
                                    <p:anim calcmode="lin" valueType="num">
                                      <p:cBhvr>
                                        <p:cTn id="69" dur="500" fill="hold"/>
                                        <p:tgtEl>
                                          <p:spTgt spid="1048815"/>
                                        </p:tgtEl>
                                        <p:attrNameLst>
                                          <p:attrName>ppt_w</p:attrName>
                                        </p:attrNameLst>
                                      </p:cBhvr>
                                      <p:tavLst>
                                        <p:tav tm="0">
                                          <p:val>
                                            <p:fltVal val="0"/>
                                          </p:val>
                                        </p:tav>
                                        <p:tav tm="100000">
                                          <p:val>
                                            <p:strVal val="#ppt_w"/>
                                          </p:val>
                                        </p:tav>
                                      </p:tavLst>
                                    </p:anim>
                                    <p:anim calcmode="lin" valueType="num">
                                      <p:cBhvr>
                                        <p:cTn id="70" dur="500" fill="hold"/>
                                        <p:tgtEl>
                                          <p:spTgt spid="1048815"/>
                                        </p:tgtEl>
                                        <p:attrNameLst>
                                          <p:attrName>ppt_h</p:attrName>
                                        </p:attrNameLst>
                                      </p:cBhvr>
                                      <p:tavLst>
                                        <p:tav tm="0">
                                          <p:val>
                                            <p:fltVal val="0"/>
                                          </p:val>
                                        </p:tav>
                                        <p:tav tm="100000">
                                          <p:val>
                                            <p:strVal val="#ppt_h"/>
                                          </p:val>
                                        </p:tav>
                                      </p:tavLst>
                                    </p:anim>
                                    <p:animEffect transition="in" filter="fade">
                                      <p:cBhvr>
                                        <p:cTn id="71" dur="500"/>
                                        <p:tgtEl>
                                          <p:spTgt spid="104881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048814"/>
                                        </p:tgtEl>
                                        <p:attrNameLst>
                                          <p:attrName>style.visibility</p:attrName>
                                        </p:attrNameLst>
                                      </p:cBhvr>
                                      <p:to>
                                        <p:strVal val="visible"/>
                                      </p:to>
                                    </p:set>
                                    <p:anim calcmode="lin" valueType="num">
                                      <p:cBhvr>
                                        <p:cTn id="74" dur="500" fill="hold"/>
                                        <p:tgtEl>
                                          <p:spTgt spid="1048814"/>
                                        </p:tgtEl>
                                        <p:attrNameLst>
                                          <p:attrName>ppt_w</p:attrName>
                                        </p:attrNameLst>
                                      </p:cBhvr>
                                      <p:tavLst>
                                        <p:tav tm="0">
                                          <p:val>
                                            <p:fltVal val="0"/>
                                          </p:val>
                                        </p:tav>
                                        <p:tav tm="100000">
                                          <p:val>
                                            <p:strVal val="#ppt_w"/>
                                          </p:val>
                                        </p:tav>
                                      </p:tavLst>
                                    </p:anim>
                                    <p:anim calcmode="lin" valueType="num">
                                      <p:cBhvr>
                                        <p:cTn id="75" dur="500" fill="hold"/>
                                        <p:tgtEl>
                                          <p:spTgt spid="1048814"/>
                                        </p:tgtEl>
                                        <p:attrNameLst>
                                          <p:attrName>ppt_h</p:attrName>
                                        </p:attrNameLst>
                                      </p:cBhvr>
                                      <p:tavLst>
                                        <p:tav tm="0">
                                          <p:val>
                                            <p:fltVal val="0"/>
                                          </p:val>
                                        </p:tav>
                                        <p:tav tm="100000">
                                          <p:val>
                                            <p:strVal val="#ppt_h"/>
                                          </p:val>
                                        </p:tav>
                                      </p:tavLst>
                                    </p:anim>
                                    <p:animEffect transition="in" filter="fade">
                                      <p:cBhvr>
                                        <p:cTn id="76" dur="500"/>
                                        <p:tgtEl>
                                          <p:spTgt spid="1048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0" grpId="0"/>
      <p:bldP spid="1048811" grpId="0"/>
      <p:bldP spid="1048812" grpId="0"/>
      <p:bldP spid="1048813" grpId="0"/>
      <p:bldP spid="1048814" grpId="0"/>
      <p:bldP spid="1048815" grpId="0"/>
      <p:bldP spid="1048816" grpId="0"/>
      <p:bldP spid="10488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isľîḑè"/>
          <p:cNvGrpSpPr/>
          <p:nvPr/>
        </p:nvGrpSpPr>
        <p:grpSpPr>
          <a:xfrm>
            <a:off x="822487" y="752886"/>
            <a:ext cx="509414" cy="509413"/>
            <a:chOff x="7369849" y="2845390"/>
            <a:chExt cx="571222" cy="571221"/>
          </a:xfrm>
        </p:grpSpPr>
        <p:sp>
          <p:nvSpPr>
            <p:cNvPr id="1048806" name="íslîḓê"/>
            <p:cNvSpPr/>
            <p:nvPr/>
          </p:nvSpPr>
          <p:spPr>
            <a:xfrm>
              <a:off x="7369849" y="2845390"/>
              <a:ext cx="571222" cy="571221"/>
            </a:xfrm>
            <a:prstGeom prst="ellipse">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7" name="ïsḷîdê"/>
            <p:cNvSpPr>
              <a:spLocks noChangeAspect="1"/>
            </p:cNvSpPr>
            <p:nvPr/>
          </p:nvSpPr>
          <p:spPr bwMode="auto">
            <a:xfrm>
              <a:off x="7513735" y="2978578"/>
              <a:ext cx="295462" cy="304843"/>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txBody>
            <a:bodyPr anchor="ctr"/>
            <a:lstStyle/>
            <a:p>
              <a:pPr algn="ctr"/>
              <a:endParaRPr sz="2160" dirty="0">
                <a:cs typeface="+mn-ea"/>
                <a:sym typeface="+mn-lt"/>
              </a:endParaRPr>
            </a:p>
          </p:txBody>
        </p:sp>
      </p:grpSp>
      <p:sp>
        <p:nvSpPr>
          <p:cNvPr id="1048812" name="îS1ïḍê"/>
          <p:cNvSpPr/>
          <p:nvPr/>
        </p:nvSpPr>
        <p:spPr bwMode="auto">
          <a:xfrm>
            <a:off x="-717738" y="1138020"/>
            <a:ext cx="4009750" cy="1047130"/>
          </a:xfrm>
          <a:prstGeom prst="rect">
            <a:avLst/>
          </a:prstGeom>
          <a:noFill/>
          <a:ln>
            <a:noFill/>
          </a:ln>
        </p:spPr>
        <p:txBody>
          <a:bodyPr wrap="square" lIns="108000" rIns="108000" anchor="t" anchorCtr="0">
            <a:noAutofit/>
          </a:bodyPr>
          <a:lstStyle/>
          <a:p>
            <a:pPr algn="r" eaLnBrk="1" hangingPunct="1">
              <a:lnSpc>
                <a:spcPct val="120000"/>
              </a:lnSpc>
              <a:spcBef>
                <a:spcPct val="0"/>
              </a:spcBef>
            </a:pPr>
            <a:r>
              <a:rPr lang="zh-CN" altLang="en-US" sz="1200" dirty="0">
                <a:cs typeface="+mn-ea"/>
                <a:sym typeface="+mn-lt"/>
              </a:rPr>
              <a:t>复杂的公式呈现与绘图</a:t>
            </a:r>
          </a:p>
        </p:txBody>
      </p:sp>
      <p:sp>
        <p:nvSpPr>
          <p:cNvPr id="1048813" name="îšḷiḓê"/>
          <p:cNvSpPr txBox="1"/>
          <p:nvPr/>
        </p:nvSpPr>
        <p:spPr bwMode="auto">
          <a:xfrm>
            <a:off x="0" y="838031"/>
            <a:ext cx="3292012" cy="313145"/>
          </a:xfrm>
          <a:prstGeom prst="rect">
            <a:avLst/>
          </a:prstGeom>
          <a:noFill/>
          <a:ln>
            <a:noFill/>
          </a:ln>
        </p:spPr>
        <p:txBody>
          <a:bodyPr wrap="none" lIns="108000" rIns="108000">
            <a:normAutofit fontScale="85000" lnSpcReduction="20000"/>
          </a:bodyPr>
          <a:lstStyle/>
          <a:p>
            <a:pPr algn="r" eaLnBrk="1" hangingPunct="1">
              <a:spcBef>
                <a:spcPct val="0"/>
              </a:spcBef>
            </a:pPr>
            <a:r>
              <a:rPr lang="zh-CN" altLang="en-US" sz="2160" dirty="0">
                <a:solidFill>
                  <a:schemeClr val="accent3"/>
                </a:solidFill>
                <a:cs typeface="+mn-ea"/>
                <a:sym typeface="+mn-lt"/>
              </a:rPr>
              <a:t>公式使用</a:t>
            </a:r>
            <a:r>
              <a:rPr lang="en-US" altLang="zh-CN" sz="2160" dirty="0">
                <a:solidFill>
                  <a:schemeClr val="accent3"/>
                </a:solidFill>
                <a:cs typeface="+mn-ea"/>
                <a:sym typeface="+mn-lt"/>
              </a:rPr>
              <a:t>Math Jax</a:t>
            </a:r>
            <a:endParaRPr lang="zh-CN" altLang="en-US" sz="2160" dirty="0">
              <a:solidFill>
                <a:schemeClr val="accent3"/>
              </a:solidFill>
              <a:cs typeface="+mn-ea"/>
              <a:sym typeface="+mn-lt"/>
            </a:endParaRPr>
          </a:p>
        </p:txBody>
      </p:sp>
      <p:pic>
        <p:nvPicPr>
          <p:cNvPr id="5" name="图片 4">
            <a:extLst>
              <a:ext uri="{FF2B5EF4-FFF2-40B4-BE49-F238E27FC236}">
                <a16:creationId xmlns:a16="http://schemas.microsoft.com/office/drawing/2014/main" id="{021E22DA-2E58-4427-0A75-9CA8979BFDD4}"/>
              </a:ext>
            </a:extLst>
          </p:cNvPr>
          <p:cNvPicPr>
            <a:picLocks noChangeAspect="1"/>
          </p:cNvPicPr>
          <p:nvPr/>
        </p:nvPicPr>
        <p:blipFill>
          <a:blip r:embed="rId3"/>
          <a:stretch>
            <a:fillRect/>
          </a:stretch>
        </p:blipFill>
        <p:spPr>
          <a:xfrm>
            <a:off x="8451025" y="326018"/>
            <a:ext cx="2453572" cy="3215696"/>
          </a:xfrm>
          <a:prstGeom prst="rect">
            <a:avLst/>
          </a:prstGeom>
        </p:spPr>
      </p:pic>
      <p:pic>
        <p:nvPicPr>
          <p:cNvPr id="7" name="图片 6">
            <a:extLst>
              <a:ext uri="{FF2B5EF4-FFF2-40B4-BE49-F238E27FC236}">
                <a16:creationId xmlns:a16="http://schemas.microsoft.com/office/drawing/2014/main" id="{11A34492-4C63-E972-5561-2B7A5D2714B6}"/>
              </a:ext>
            </a:extLst>
          </p:cNvPr>
          <p:cNvPicPr>
            <a:picLocks noChangeAspect="1"/>
          </p:cNvPicPr>
          <p:nvPr/>
        </p:nvPicPr>
        <p:blipFill>
          <a:blip r:embed="rId4"/>
          <a:stretch>
            <a:fillRect/>
          </a:stretch>
        </p:blipFill>
        <p:spPr>
          <a:xfrm>
            <a:off x="592912" y="1449218"/>
            <a:ext cx="4009750" cy="1917275"/>
          </a:xfrm>
          <a:prstGeom prst="rect">
            <a:avLst/>
          </a:prstGeom>
        </p:spPr>
      </p:pic>
      <p:sp>
        <p:nvSpPr>
          <p:cNvPr id="8" name="箭头: 右 7">
            <a:extLst>
              <a:ext uri="{FF2B5EF4-FFF2-40B4-BE49-F238E27FC236}">
                <a16:creationId xmlns:a16="http://schemas.microsoft.com/office/drawing/2014/main" id="{FA27C3FB-6DE0-A759-D5EB-AA422AFAA2B8}"/>
              </a:ext>
            </a:extLst>
          </p:cNvPr>
          <p:cNvSpPr/>
          <p:nvPr/>
        </p:nvSpPr>
        <p:spPr>
          <a:xfrm>
            <a:off x="4952617" y="1982156"/>
            <a:ext cx="3105044" cy="649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公式可视化</a:t>
            </a:r>
          </a:p>
        </p:txBody>
      </p:sp>
      <p:pic>
        <p:nvPicPr>
          <p:cNvPr id="10" name="图片 9">
            <a:extLst>
              <a:ext uri="{FF2B5EF4-FFF2-40B4-BE49-F238E27FC236}">
                <a16:creationId xmlns:a16="http://schemas.microsoft.com/office/drawing/2014/main" id="{C18451FC-6549-57D8-1087-97DF06271BD6}"/>
              </a:ext>
            </a:extLst>
          </p:cNvPr>
          <p:cNvPicPr>
            <a:picLocks noChangeAspect="1"/>
          </p:cNvPicPr>
          <p:nvPr/>
        </p:nvPicPr>
        <p:blipFill>
          <a:blip r:embed="rId5"/>
          <a:stretch>
            <a:fillRect/>
          </a:stretch>
        </p:blipFill>
        <p:spPr>
          <a:xfrm>
            <a:off x="744537" y="3664535"/>
            <a:ext cx="2805093" cy="3350779"/>
          </a:xfrm>
          <a:prstGeom prst="rect">
            <a:avLst/>
          </a:prstGeom>
        </p:spPr>
      </p:pic>
      <p:sp>
        <p:nvSpPr>
          <p:cNvPr id="11" name="箭头: 右 10">
            <a:extLst>
              <a:ext uri="{FF2B5EF4-FFF2-40B4-BE49-F238E27FC236}">
                <a16:creationId xmlns:a16="http://schemas.microsoft.com/office/drawing/2014/main" id="{7E43004D-AC8E-0FEE-21E3-B3C2BA6F7376}"/>
              </a:ext>
            </a:extLst>
          </p:cNvPr>
          <p:cNvSpPr/>
          <p:nvPr/>
        </p:nvSpPr>
        <p:spPr>
          <a:xfrm>
            <a:off x="3740975" y="4759217"/>
            <a:ext cx="2163680" cy="649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数据可视化</a:t>
            </a:r>
          </a:p>
        </p:txBody>
      </p:sp>
      <p:pic>
        <p:nvPicPr>
          <p:cNvPr id="13" name="图片 12">
            <a:extLst>
              <a:ext uri="{FF2B5EF4-FFF2-40B4-BE49-F238E27FC236}">
                <a16:creationId xmlns:a16="http://schemas.microsoft.com/office/drawing/2014/main" id="{5A42E752-1055-0148-83E1-0DD30255DF82}"/>
              </a:ext>
            </a:extLst>
          </p:cNvPr>
          <p:cNvPicPr>
            <a:picLocks noChangeAspect="1"/>
          </p:cNvPicPr>
          <p:nvPr/>
        </p:nvPicPr>
        <p:blipFill>
          <a:blip r:embed="rId6"/>
          <a:stretch>
            <a:fillRect/>
          </a:stretch>
        </p:blipFill>
        <p:spPr>
          <a:xfrm>
            <a:off x="6096000" y="3429000"/>
            <a:ext cx="2163680" cy="2575374"/>
          </a:xfrm>
          <a:prstGeom prst="rect">
            <a:avLst/>
          </a:prstGeom>
        </p:spPr>
      </p:pic>
      <p:pic>
        <p:nvPicPr>
          <p:cNvPr id="3" name="图片 2">
            <a:extLst>
              <a:ext uri="{FF2B5EF4-FFF2-40B4-BE49-F238E27FC236}">
                <a16:creationId xmlns:a16="http://schemas.microsoft.com/office/drawing/2014/main" id="{034A1F25-8EC6-C92F-941F-5B11329ACF85}"/>
              </a:ext>
            </a:extLst>
          </p:cNvPr>
          <p:cNvPicPr>
            <a:picLocks noChangeAspect="1"/>
          </p:cNvPicPr>
          <p:nvPr/>
        </p:nvPicPr>
        <p:blipFill>
          <a:blip r:embed="rId7"/>
          <a:stretch>
            <a:fillRect/>
          </a:stretch>
        </p:blipFill>
        <p:spPr>
          <a:xfrm>
            <a:off x="8572044" y="3965331"/>
            <a:ext cx="3300688" cy="1742390"/>
          </a:xfrm>
          <a:prstGeom prst="rect">
            <a:avLst/>
          </a:prstGeom>
        </p:spPr>
      </p:pic>
      <p:sp>
        <p:nvSpPr>
          <p:cNvPr id="4" name="文本框 3">
            <a:extLst>
              <a:ext uri="{FF2B5EF4-FFF2-40B4-BE49-F238E27FC236}">
                <a16:creationId xmlns:a16="http://schemas.microsoft.com/office/drawing/2014/main" id="{64B07457-4B65-5988-9BD4-E3341B026AF2}"/>
              </a:ext>
            </a:extLst>
          </p:cNvPr>
          <p:cNvSpPr txBox="1"/>
          <p:nvPr/>
        </p:nvSpPr>
        <p:spPr>
          <a:xfrm>
            <a:off x="6505139" y="6176569"/>
            <a:ext cx="1434988" cy="369332"/>
          </a:xfrm>
          <a:prstGeom prst="rect">
            <a:avLst/>
          </a:prstGeom>
          <a:noFill/>
        </p:spPr>
        <p:txBody>
          <a:bodyPr wrap="square">
            <a:spAutoFit/>
          </a:bodyPr>
          <a:lstStyle/>
          <a:p>
            <a:r>
              <a:rPr lang="en-US" altLang="zh-CN" dirty="0"/>
              <a:t>Chart.js</a:t>
            </a:r>
            <a:endParaRPr lang="zh-CN" altLang="en-US" dirty="0"/>
          </a:p>
        </p:txBody>
      </p:sp>
      <p:sp>
        <p:nvSpPr>
          <p:cNvPr id="6" name="文本框 5">
            <a:extLst>
              <a:ext uri="{FF2B5EF4-FFF2-40B4-BE49-F238E27FC236}">
                <a16:creationId xmlns:a16="http://schemas.microsoft.com/office/drawing/2014/main" id="{363D875D-2CD6-E1A6-E8EB-28BC7E39AB8B}"/>
              </a:ext>
            </a:extLst>
          </p:cNvPr>
          <p:cNvSpPr txBox="1"/>
          <p:nvPr/>
        </p:nvSpPr>
        <p:spPr>
          <a:xfrm>
            <a:off x="9770016" y="5756079"/>
            <a:ext cx="1434988" cy="369332"/>
          </a:xfrm>
          <a:prstGeom prst="rect">
            <a:avLst/>
          </a:prstGeom>
          <a:noFill/>
        </p:spPr>
        <p:txBody>
          <a:bodyPr wrap="square">
            <a:spAutoFit/>
          </a:bodyPr>
          <a:lstStyle/>
          <a:p>
            <a:r>
              <a:rPr lang="en-US" altLang="zh-CN" dirty="0" err="1"/>
              <a:t>Plotly</a:t>
            </a:r>
            <a:r>
              <a:rPr lang="en-US" altLang="zh-CN" dirty="0"/>
              <a:t> Chart</a:t>
            </a:r>
            <a:endParaRPr lang="zh-CN" altLang="en-US" dirty="0"/>
          </a:p>
        </p:txBody>
      </p:sp>
      <p:sp>
        <p:nvSpPr>
          <p:cNvPr id="2" name="矩形 1">
            <a:extLst>
              <a:ext uri="{FF2B5EF4-FFF2-40B4-BE49-F238E27FC236}">
                <a16:creationId xmlns:a16="http://schemas.microsoft.com/office/drawing/2014/main" id="{39054CA8-4B5C-85D9-86A8-0AECA183A847}"/>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1480368"/>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813"/>
                                        </p:tgtEl>
                                        <p:attrNameLst>
                                          <p:attrName>style.visibility</p:attrName>
                                        </p:attrNameLst>
                                      </p:cBhvr>
                                      <p:to>
                                        <p:strVal val="visible"/>
                                      </p:to>
                                    </p:set>
                                    <p:anim calcmode="lin" valueType="num">
                                      <p:cBhvr>
                                        <p:cTn id="12" dur="500" fill="hold"/>
                                        <p:tgtEl>
                                          <p:spTgt spid="1048813"/>
                                        </p:tgtEl>
                                        <p:attrNameLst>
                                          <p:attrName>ppt_w</p:attrName>
                                        </p:attrNameLst>
                                      </p:cBhvr>
                                      <p:tavLst>
                                        <p:tav tm="0">
                                          <p:val>
                                            <p:fltVal val="0"/>
                                          </p:val>
                                        </p:tav>
                                        <p:tav tm="100000">
                                          <p:val>
                                            <p:strVal val="#ppt_w"/>
                                          </p:val>
                                        </p:tav>
                                      </p:tavLst>
                                    </p:anim>
                                    <p:anim calcmode="lin" valueType="num">
                                      <p:cBhvr>
                                        <p:cTn id="13" dur="500" fill="hold"/>
                                        <p:tgtEl>
                                          <p:spTgt spid="1048813"/>
                                        </p:tgtEl>
                                        <p:attrNameLst>
                                          <p:attrName>ppt_h</p:attrName>
                                        </p:attrNameLst>
                                      </p:cBhvr>
                                      <p:tavLst>
                                        <p:tav tm="0">
                                          <p:val>
                                            <p:fltVal val="0"/>
                                          </p:val>
                                        </p:tav>
                                        <p:tav tm="100000">
                                          <p:val>
                                            <p:strVal val="#ppt_h"/>
                                          </p:val>
                                        </p:tav>
                                      </p:tavLst>
                                    </p:anim>
                                    <p:animEffect transition="in" filter="fade">
                                      <p:cBhvr>
                                        <p:cTn id="14" dur="500"/>
                                        <p:tgtEl>
                                          <p:spTgt spid="10488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48812"/>
                                        </p:tgtEl>
                                        <p:attrNameLst>
                                          <p:attrName>style.visibility</p:attrName>
                                        </p:attrNameLst>
                                      </p:cBhvr>
                                      <p:to>
                                        <p:strVal val="visible"/>
                                      </p:to>
                                    </p:set>
                                    <p:anim calcmode="lin" valueType="num">
                                      <p:cBhvr>
                                        <p:cTn id="17" dur="500" fill="hold"/>
                                        <p:tgtEl>
                                          <p:spTgt spid="1048812"/>
                                        </p:tgtEl>
                                        <p:attrNameLst>
                                          <p:attrName>ppt_w</p:attrName>
                                        </p:attrNameLst>
                                      </p:cBhvr>
                                      <p:tavLst>
                                        <p:tav tm="0">
                                          <p:val>
                                            <p:fltVal val="0"/>
                                          </p:val>
                                        </p:tav>
                                        <p:tav tm="100000">
                                          <p:val>
                                            <p:strVal val="#ppt_w"/>
                                          </p:val>
                                        </p:tav>
                                      </p:tavLst>
                                    </p:anim>
                                    <p:anim calcmode="lin" valueType="num">
                                      <p:cBhvr>
                                        <p:cTn id="18" dur="500" fill="hold"/>
                                        <p:tgtEl>
                                          <p:spTgt spid="1048812"/>
                                        </p:tgtEl>
                                        <p:attrNameLst>
                                          <p:attrName>ppt_h</p:attrName>
                                        </p:attrNameLst>
                                      </p:cBhvr>
                                      <p:tavLst>
                                        <p:tav tm="0">
                                          <p:val>
                                            <p:fltVal val="0"/>
                                          </p:val>
                                        </p:tav>
                                        <p:tav tm="100000">
                                          <p:val>
                                            <p:strVal val="#ppt_h"/>
                                          </p:val>
                                        </p:tav>
                                      </p:tavLst>
                                    </p:anim>
                                    <p:animEffect transition="in" filter="fade">
                                      <p:cBhvr>
                                        <p:cTn id="19" dur="500"/>
                                        <p:tgtEl>
                                          <p:spTgt spid="1048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2" grpId="0"/>
      <p:bldP spid="10488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ísḷiḍê">
            <a:extLst>
              <a:ext uri="{FF2B5EF4-FFF2-40B4-BE49-F238E27FC236}">
                <a16:creationId xmlns:a16="http://schemas.microsoft.com/office/drawing/2014/main" id="{A68436F8-909F-7D4E-F2D2-62B0891AF663}"/>
              </a:ext>
            </a:extLst>
          </p:cNvPr>
          <p:cNvGrpSpPr/>
          <p:nvPr/>
        </p:nvGrpSpPr>
        <p:grpSpPr>
          <a:xfrm>
            <a:off x="671201" y="1006807"/>
            <a:ext cx="509414" cy="509413"/>
            <a:chOff x="4888386" y="2845389"/>
            <a:chExt cx="571222" cy="571221"/>
          </a:xfrm>
        </p:grpSpPr>
        <p:sp>
          <p:nvSpPr>
            <p:cNvPr id="3" name="îš1ïdè">
              <a:extLst>
                <a:ext uri="{FF2B5EF4-FFF2-40B4-BE49-F238E27FC236}">
                  <a16:creationId xmlns:a16="http://schemas.microsoft.com/office/drawing/2014/main" id="{A2BD03A1-D515-A4C8-87CA-9F09BFF597A5}"/>
                </a:ext>
              </a:extLst>
            </p:cNvPr>
            <p:cNvSpPr/>
            <p:nvPr/>
          </p:nvSpPr>
          <p:spPr>
            <a:xfrm>
              <a:off x="4888386" y="2845389"/>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4" name="îṥḷídè">
              <a:extLst>
                <a:ext uri="{FF2B5EF4-FFF2-40B4-BE49-F238E27FC236}">
                  <a16:creationId xmlns:a16="http://schemas.microsoft.com/office/drawing/2014/main" id="{B6BC3EC0-20D0-CFE6-4000-AE1D165DB182}"/>
                </a:ext>
              </a:extLst>
            </p:cNvPr>
            <p:cNvSpPr>
              <a:spLocks noChangeAspect="1"/>
            </p:cNvSpPr>
            <p:nvPr/>
          </p:nvSpPr>
          <p:spPr bwMode="auto">
            <a:xfrm>
              <a:off x="5021344" y="3021007"/>
              <a:ext cx="304843" cy="21998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p>
              <a:pPr algn="ctr"/>
              <a:endParaRPr sz="2160" dirty="0">
                <a:cs typeface="+mn-ea"/>
                <a:sym typeface="+mn-lt"/>
              </a:endParaRPr>
            </a:p>
          </p:txBody>
        </p:sp>
      </p:grpSp>
      <p:sp>
        <p:nvSpPr>
          <p:cNvPr id="6" name="íṩḻîḍe">
            <a:extLst>
              <a:ext uri="{FF2B5EF4-FFF2-40B4-BE49-F238E27FC236}">
                <a16:creationId xmlns:a16="http://schemas.microsoft.com/office/drawing/2014/main" id="{2B492A99-6781-5D0B-9BE4-9CE8E6EB3DD5}"/>
              </a:ext>
            </a:extLst>
          </p:cNvPr>
          <p:cNvSpPr/>
          <p:nvPr/>
        </p:nvSpPr>
        <p:spPr bwMode="auto">
          <a:xfrm>
            <a:off x="1233768" y="1308164"/>
            <a:ext cx="4025294"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后端</a:t>
            </a:r>
            <a:r>
              <a:rPr lang="en-US" altLang="zh-CN" sz="1200" dirty="0">
                <a:cs typeface="+mn-ea"/>
                <a:sym typeface="+mn-lt"/>
              </a:rPr>
              <a:t>Python</a:t>
            </a:r>
            <a:r>
              <a:rPr lang="zh-CN" altLang="en-US" sz="1200" dirty="0">
                <a:cs typeface="+mn-ea"/>
                <a:sym typeface="+mn-lt"/>
              </a:rPr>
              <a:t>库，前端</a:t>
            </a:r>
            <a:r>
              <a:rPr lang="en-US" altLang="zh-CN" sz="1200" dirty="0">
                <a:cs typeface="+mn-ea"/>
                <a:sym typeface="+mn-lt"/>
              </a:rPr>
              <a:t>JavaScript</a:t>
            </a:r>
            <a:endParaRPr lang="zh-CN" altLang="en-US" sz="1200" dirty="0">
              <a:cs typeface="+mn-ea"/>
              <a:sym typeface="+mn-lt"/>
            </a:endParaRPr>
          </a:p>
        </p:txBody>
      </p:sp>
      <p:sp>
        <p:nvSpPr>
          <p:cNvPr id="9" name="îṡ1îďe">
            <a:extLst>
              <a:ext uri="{FF2B5EF4-FFF2-40B4-BE49-F238E27FC236}">
                <a16:creationId xmlns:a16="http://schemas.microsoft.com/office/drawing/2014/main" id="{BD217413-B74F-E2A4-1DC8-8B026E8FF79F}"/>
              </a:ext>
            </a:extLst>
          </p:cNvPr>
          <p:cNvSpPr txBox="1"/>
          <p:nvPr/>
        </p:nvSpPr>
        <p:spPr bwMode="auto">
          <a:xfrm>
            <a:off x="1200882" y="932812"/>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2"/>
                </a:solidFill>
                <a:cs typeface="+mn-ea"/>
                <a:sym typeface="+mn-lt"/>
              </a:rPr>
              <a:t>前后端协同计算</a:t>
            </a:r>
          </a:p>
        </p:txBody>
      </p:sp>
      <p:pic>
        <p:nvPicPr>
          <p:cNvPr id="12" name="图片 11">
            <a:extLst>
              <a:ext uri="{FF2B5EF4-FFF2-40B4-BE49-F238E27FC236}">
                <a16:creationId xmlns:a16="http://schemas.microsoft.com/office/drawing/2014/main" id="{91D87275-7959-6CE4-D782-F5DBD189A4E3}"/>
              </a:ext>
            </a:extLst>
          </p:cNvPr>
          <p:cNvPicPr>
            <a:picLocks noChangeAspect="1"/>
          </p:cNvPicPr>
          <p:nvPr/>
        </p:nvPicPr>
        <p:blipFill>
          <a:blip r:embed="rId3"/>
          <a:stretch>
            <a:fillRect/>
          </a:stretch>
        </p:blipFill>
        <p:spPr>
          <a:xfrm>
            <a:off x="635249" y="2075961"/>
            <a:ext cx="4807751" cy="3618616"/>
          </a:xfrm>
          <a:prstGeom prst="rect">
            <a:avLst/>
          </a:prstGeom>
        </p:spPr>
      </p:pic>
      <p:sp>
        <p:nvSpPr>
          <p:cNvPr id="13" name="箭头: 左右 12">
            <a:extLst>
              <a:ext uri="{FF2B5EF4-FFF2-40B4-BE49-F238E27FC236}">
                <a16:creationId xmlns:a16="http://schemas.microsoft.com/office/drawing/2014/main" id="{030EC77E-D227-6E2E-D2CE-BA0717FA67B9}"/>
              </a:ext>
            </a:extLst>
          </p:cNvPr>
          <p:cNvSpPr/>
          <p:nvPr/>
        </p:nvSpPr>
        <p:spPr>
          <a:xfrm>
            <a:off x="5588648" y="3531577"/>
            <a:ext cx="1938216" cy="71901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前后端协同运算</a:t>
            </a:r>
          </a:p>
        </p:txBody>
      </p:sp>
      <p:pic>
        <p:nvPicPr>
          <p:cNvPr id="15" name="图片 14">
            <a:extLst>
              <a:ext uri="{FF2B5EF4-FFF2-40B4-BE49-F238E27FC236}">
                <a16:creationId xmlns:a16="http://schemas.microsoft.com/office/drawing/2014/main" id="{080F0EDC-7401-3596-0F0D-1508673DE523}"/>
              </a:ext>
            </a:extLst>
          </p:cNvPr>
          <p:cNvPicPr>
            <a:picLocks noChangeAspect="1"/>
          </p:cNvPicPr>
          <p:nvPr/>
        </p:nvPicPr>
        <p:blipFill>
          <a:blip r:embed="rId4"/>
          <a:stretch>
            <a:fillRect/>
          </a:stretch>
        </p:blipFill>
        <p:spPr>
          <a:xfrm>
            <a:off x="7672512" y="1245957"/>
            <a:ext cx="3848287" cy="4845538"/>
          </a:xfrm>
          <a:prstGeom prst="rect">
            <a:avLst/>
          </a:prstGeom>
        </p:spPr>
      </p:pic>
      <p:sp>
        <p:nvSpPr>
          <p:cNvPr id="5" name="矩形 4">
            <a:extLst>
              <a:ext uri="{FF2B5EF4-FFF2-40B4-BE49-F238E27FC236}">
                <a16:creationId xmlns:a16="http://schemas.microsoft.com/office/drawing/2014/main" id="{D6D17E56-EDE1-0B8C-5224-00E561DA4F44}"/>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7935733"/>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ísḷiḍê">
            <a:extLst>
              <a:ext uri="{FF2B5EF4-FFF2-40B4-BE49-F238E27FC236}">
                <a16:creationId xmlns:a16="http://schemas.microsoft.com/office/drawing/2014/main" id="{A68436F8-909F-7D4E-F2D2-62B0891AF663}"/>
              </a:ext>
            </a:extLst>
          </p:cNvPr>
          <p:cNvGrpSpPr/>
          <p:nvPr/>
        </p:nvGrpSpPr>
        <p:grpSpPr>
          <a:xfrm>
            <a:off x="671201" y="1006807"/>
            <a:ext cx="509414" cy="509413"/>
            <a:chOff x="4888386" y="2845389"/>
            <a:chExt cx="571222" cy="571221"/>
          </a:xfrm>
        </p:grpSpPr>
        <p:sp>
          <p:nvSpPr>
            <p:cNvPr id="3" name="îš1ïdè">
              <a:extLst>
                <a:ext uri="{FF2B5EF4-FFF2-40B4-BE49-F238E27FC236}">
                  <a16:creationId xmlns:a16="http://schemas.microsoft.com/office/drawing/2014/main" id="{A2BD03A1-D515-A4C8-87CA-9F09BFF597A5}"/>
                </a:ext>
              </a:extLst>
            </p:cNvPr>
            <p:cNvSpPr/>
            <p:nvPr/>
          </p:nvSpPr>
          <p:spPr>
            <a:xfrm>
              <a:off x="4888386" y="2845389"/>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4" name="îṥḷídè">
              <a:extLst>
                <a:ext uri="{FF2B5EF4-FFF2-40B4-BE49-F238E27FC236}">
                  <a16:creationId xmlns:a16="http://schemas.microsoft.com/office/drawing/2014/main" id="{B6BC3EC0-20D0-CFE6-4000-AE1D165DB182}"/>
                </a:ext>
              </a:extLst>
            </p:cNvPr>
            <p:cNvSpPr>
              <a:spLocks noChangeAspect="1"/>
            </p:cNvSpPr>
            <p:nvPr/>
          </p:nvSpPr>
          <p:spPr bwMode="auto">
            <a:xfrm>
              <a:off x="5021344" y="3021007"/>
              <a:ext cx="304843" cy="21998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p>
              <a:pPr algn="ctr"/>
              <a:endParaRPr sz="2160" dirty="0">
                <a:cs typeface="+mn-ea"/>
                <a:sym typeface="+mn-lt"/>
              </a:endParaRPr>
            </a:p>
          </p:txBody>
        </p:sp>
      </p:grpSp>
      <p:sp>
        <p:nvSpPr>
          <p:cNvPr id="6" name="íṩḻîḍe">
            <a:extLst>
              <a:ext uri="{FF2B5EF4-FFF2-40B4-BE49-F238E27FC236}">
                <a16:creationId xmlns:a16="http://schemas.microsoft.com/office/drawing/2014/main" id="{2B492A99-6781-5D0B-9BE4-9CE8E6EB3DD5}"/>
              </a:ext>
            </a:extLst>
          </p:cNvPr>
          <p:cNvSpPr/>
          <p:nvPr/>
        </p:nvSpPr>
        <p:spPr bwMode="auto">
          <a:xfrm>
            <a:off x="1233768" y="1308164"/>
            <a:ext cx="4025294"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判别分析，回归分析，机器学习</a:t>
            </a:r>
          </a:p>
        </p:txBody>
      </p:sp>
      <p:sp>
        <p:nvSpPr>
          <p:cNvPr id="9" name="îṡ1îďe">
            <a:extLst>
              <a:ext uri="{FF2B5EF4-FFF2-40B4-BE49-F238E27FC236}">
                <a16:creationId xmlns:a16="http://schemas.microsoft.com/office/drawing/2014/main" id="{BD217413-B74F-E2A4-1DC8-8B026E8FF79F}"/>
              </a:ext>
            </a:extLst>
          </p:cNvPr>
          <p:cNvSpPr txBox="1"/>
          <p:nvPr/>
        </p:nvSpPr>
        <p:spPr bwMode="auto">
          <a:xfrm>
            <a:off x="1200882" y="932812"/>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2"/>
                </a:solidFill>
                <a:cs typeface="+mn-ea"/>
                <a:sym typeface="+mn-lt"/>
              </a:rPr>
              <a:t>多种计算模型</a:t>
            </a:r>
          </a:p>
        </p:txBody>
      </p:sp>
      <p:grpSp>
        <p:nvGrpSpPr>
          <p:cNvPr id="16" name="îṧ1íḓé">
            <a:extLst>
              <a:ext uri="{FF2B5EF4-FFF2-40B4-BE49-F238E27FC236}">
                <a16:creationId xmlns:a16="http://schemas.microsoft.com/office/drawing/2014/main" id="{A7CA7BD9-1DEA-32AE-29D9-E284B0975BE0}"/>
              </a:ext>
            </a:extLst>
          </p:cNvPr>
          <p:cNvGrpSpPr/>
          <p:nvPr/>
        </p:nvGrpSpPr>
        <p:grpSpPr>
          <a:xfrm>
            <a:off x="650934" y="1006083"/>
            <a:ext cx="509414" cy="509413"/>
            <a:chOff x="9851311" y="2845390"/>
            <a:chExt cx="571222" cy="571221"/>
          </a:xfrm>
        </p:grpSpPr>
        <p:sp>
          <p:nvSpPr>
            <p:cNvPr id="17" name="iṡḻîdè">
              <a:extLst>
                <a:ext uri="{FF2B5EF4-FFF2-40B4-BE49-F238E27FC236}">
                  <a16:creationId xmlns:a16="http://schemas.microsoft.com/office/drawing/2014/main" id="{09D609CF-0F27-6D1A-44EC-4E18D3727E6E}"/>
                </a:ext>
              </a:extLst>
            </p:cNvPr>
            <p:cNvSpPr/>
            <p:nvPr/>
          </p:nvSpPr>
          <p:spPr>
            <a:xfrm>
              <a:off x="9851311" y="2845390"/>
              <a:ext cx="571222" cy="571221"/>
            </a:xfrm>
            <a:prstGeom prst="ellipse">
              <a:avLst/>
            </a:prstGeom>
            <a:solidFill>
              <a:schemeClr val="accent4"/>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8" name="ïSľïdé">
              <a:extLst>
                <a:ext uri="{FF2B5EF4-FFF2-40B4-BE49-F238E27FC236}">
                  <a16:creationId xmlns:a16="http://schemas.microsoft.com/office/drawing/2014/main" id="{C3C1BE7B-0F3A-2E47-C6DD-72AD64EEDF52}"/>
                </a:ext>
              </a:extLst>
            </p:cNvPr>
            <p:cNvSpPr>
              <a:spLocks noChangeAspect="1"/>
            </p:cNvSpPr>
            <p:nvPr/>
          </p:nvSpPr>
          <p:spPr bwMode="auto">
            <a:xfrm>
              <a:off x="9984500" y="3026990"/>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anchor="ctr"/>
            <a:lstStyle/>
            <a:p>
              <a:pPr algn="ctr"/>
              <a:endParaRPr sz="2160" dirty="0">
                <a:cs typeface="+mn-ea"/>
                <a:sym typeface="+mn-lt"/>
              </a:endParaRPr>
            </a:p>
          </p:txBody>
        </p:sp>
      </p:grpSp>
      <p:pic>
        <p:nvPicPr>
          <p:cNvPr id="21" name="图片 20">
            <a:extLst>
              <a:ext uri="{FF2B5EF4-FFF2-40B4-BE49-F238E27FC236}">
                <a16:creationId xmlns:a16="http://schemas.microsoft.com/office/drawing/2014/main" id="{C6B1F183-EAFA-FB71-6CFD-65473CC2700D}"/>
              </a:ext>
            </a:extLst>
          </p:cNvPr>
          <p:cNvPicPr>
            <a:picLocks noChangeAspect="1"/>
          </p:cNvPicPr>
          <p:nvPr/>
        </p:nvPicPr>
        <p:blipFill>
          <a:blip r:embed="rId3"/>
          <a:stretch>
            <a:fillRect/>
          </a:stretch>
        </p:blipFill>
        <p:spPr>
          <a:xfrm>
            <a:off x="4347453" y="3235624"/>
            <a:ext cx="2361077" cy="1822533"/>
          </a:xfrm>
          <a:prstGeom prst="rect">
            <a:avLst/>
          </a:prstGeom>
        </p:spPr>
      </p:pic>
      <p:sp>
        <p:nvSpPr>
          <p:cNvPr id="22" name="文本框 21">
            <a:extLst>
              <a:ext uri="{FF2B5EF4-FFF2-40B4-BE49-F238E27FC236}">
                <a16:creationId xmlns:a16="http://schemas.microsoft.com/office/drawing/2014/main" id="{C7185CF4-080A-0098-38FB-B115C6A7C7AB}"/>
              </a:ext>
            </a:extLst>
          </p:cNvPr>
          <p:cNvSpPr txBox="1"/>
          <p:nvPr/>
        </p:nvSpPr>
        <p:spPr>
          <a:xfrm>
            <a:off x="4153040" y="5340964"/>
            <a:ext cx="2890077" cy="417743"/>
          </a:xfrm>
          <a:prstGeom prst="rect">
            <a:avLst/>
          </a:prstGeom>
          <a:noFill/>
          <a:ln w="28575">
            <a:solidFill>
              <a:srgbClr val="92D050"/>
            </a:solidFill>
          </a:ln>
        </p:spPr>
        <p:txBody>
          <a:bodyPr wrap="square" rtlCol="0">
            <a:spAutoFit/>
          </a:bodyPr>
          <a:lstStyle/>
          <a:p>
            <a:pPr>
              <a:lnSpc>
                <a:spcPct val="150000"/>
              </a:lnSpc>
            </a:pPr>
            <a:r>
              <a:rPr lang="zh-CN" altLang="en-US" sz="1600" dirty="0"/>
              <a:t>一元线性回归分析代码节选</a:t>
            </a:r>
          </a:p>
        </p:txBody>
      </p:sp>
      <p:pic>
        <p:nvPicPr>
          <p:cNvPr id="24" name="图片 23">
            <a:extLst>
              <a:ext uri="{FF2B5EF4-FFF2-40B4-BE49-F238E27FC236}">
                <a16:creationId xmlns:a16="http://schemas.microsoft.com/office/drawing/2014/main" id="{5F557C6D-6C42-87FC-2EEF-6EC5AFCE1A7B}"/>
              </a:ext>
            </a:extLst>
          </p:cNvPr>
          <p:cNvPicPr>
            <a:picLocks noChangeAspect="1"/>
          </p:cNvPicPr>
          <p:nvPr/>
        </p:nvPicPr>
        <p:blipFill>
          <a:blip r:embed="rId4"/>
          <a:stretch>
            <a:fillRect/>
          </a:stretch>
        </p:blipFill>
        <p:spPr>
          <a:xfrm>
            <a:off x="4533428" y="501479"/>
            <a:ext cx="2833840" cy="1970658"/>
          </a:xfrm>
          <a:prstGeom prst="rect">
            <a:avLst/>
          </a:prstGeom>
        </p:spPr>
      </p:pic>
      <p:sp>
        <p:nvSpPr>
          <p:cNvPr id="25" name="文本框 24">
            <a:extLst>
              <a:ext uri="{FF2B5EF4-FFF2-40B4-BE49-F238E27FC236}">
                <a16:creationId xmlns:a16="http://schemas.microsoft.com/office/drawing/2014/main" id="{63E33050-DB5E-87D6-BC02-3045CE2202F7}"/>
              </a:ext>
            </a:extLst>
          </p:cNvPr>
          <p:cNvSpPr txBox="1"/>
          <p:nvPr/>
        </p:nvSpPr>
        <p:spPr>
          <a:xfrm>
            <a:off x="4347453" y="2588979"/>
            <a:ext cx="2890077" cy="417743"/>
          </a:xfrm>
          <a:prstGeom prst="rect">
            <a:avLst/>
          </a:prstGeom>
          <a:noFill/>
          <a:ln w="28575">
            <a:solidFill>
              <a:srgbClr val="92D050"/>
            </a:solidFill>
          </a:ln>
        </p:spPr>
        <p:txBody>
          <a:bodyPr wrap="square" rtlCol="0">
            <a:spAutoFit/>
          </a:bodyPr>
          <a:lstStyle/>
          <a:p>
            <a:pPr>
              <a:lnSpc>
                <a:spcPct val="150000"/>
              </a:lnSpc>
            </a:pPr>
            <a:r>
              <a:rPr lang="zh-CN" altLang="en-US" sz="1600" dirty="0"/>
              <a:t>多元线性回归分析代码节选</a:t>
            </a:r>
          </a:p>
        </p:txBody>
      </p:sp>
      <p:pic>
        <p:nvPicPr>
          <p:cNvPr id="27" name="图片 26">
            <a:extLst>
              <a:ext uri="{FF2B5EF4-FFF2-40B4-BE49-F238E27FC236}">
                <a16:creationId xmlns:a16="http://schemas.microsoft.com/office/drawing/2014/main" id="{0C15A575-B237-9B03-140C-27C055699856}"/>
              </a:ext>
            </a:extLst>
          </p:cNvPr>
          <p:cNvPicPr>
            <a:picLocks noChangeAspect="1"/>
          </p:cNvPicPr>
          <p:nvPr/>
        </p:nvPicPr>
        <p:blipFill>
          <a:blip r:embed="rId5"/>
          <a:stretch>
            <a:fillRect/>
          </a:stretch>
        </p:blipFill>
        <p:spPr>
          <a:xfrm>
            <a:off x="7930945" y="97617"/>
            <a:ext cx="1960401" cy="2326342"/>
          </a:xfrm>
          <a:prstGeom prst="rect">
            <a:avLst/>
          </a:prstGeom>
        </p:spPr>
      </p:pic>
      <p:sp>
        <p:nvSpPr>
          <p:cNvPr id="28" name="文本框 27">
            <a:extLst>
              <a:ext uri="{FF2B5EF4-FFF2-40B4-BE49-F238E27FC236}">
                <a16:creationId xmlns:a16="http://schemas.microsoft.com/office/drawing/2014/main" id="{26C3E262-F0BC-11EB-A10B-6D5B7F6216C9}"/>
              </a:ext>
            </a:extLst>
          </p:cNvPr>
          <p:cNvSpPr txBox="1"/>
          <p:nvPr/>
        </p:nvSpPr>
        <p:spPr>
          <a:xfrm>
            <a:off x="7930945" y="2588980"/>
            <a:ext cx="2440900" cy="417743"/>
          </a:xfrm>
          <a:prstGeom prst="rect">
            <a:avLst/>
          </a:prstGeom>
          <a:noFill/>
          <a:ln w="28575">
            <a:solidFill>
              <a:srgbClr val="92D050"/>
            </a:solidFill>
          </a:ln>
        </p:spPr>
        <p:txBody>
          <a:bodyPr wrap="square" rtlCol="0">
            <a:spAutoFit/>
          </a:bodyPr>
          <a:lstStyle/>
          <a:p>
            <a:pPr>
              <a:lnSpc>
                <a:spcPct val="150000"/>
              </a:lnSpc>
            </a:pPr>
            <a:r>
              <a:rPr lang="zh-CN" altLang="en-US" sz="1600" dirty="0"/>
              <a:t>机器学习模型代码节选</a:t>
            </a:r>
          </a:p>
        </p:txBody>
      </p:sp>
      <p:pic>
        <p:nvPicPr>
          <p:cNvPr id="30" name="图片 29">
            <a:extLst>
              <a:ext uri="{FF2B5EF4-FFF2-40B4-BE49-F238E27FC236}">
                <a16:creationId xmlns:a16="http://schemas.microsoft.com/office/drawing/2014/main" id="{DD22B92D-47B6-8E13-FB1E-2C4EA82E8A69}"/>
              </a:ext>
            </a:extLst>
          </p:cNvPr>
          <p:cNvPicPr>
            <a:picLocks noChangeAspect="1"/>
          </p:cNvPicPr>
          <p:nvPr/>
        </p:nvPicPr>
        <p:blipFill>
          <a:blip r:embed="rId6"/>
          <a:stretch>
            <a:fillRect/>
          </a:stretch>
        </p:blipFill>
        <p:spPr>
          <a:xfrm>
            <a:off x="855615" y="1752582"/>
            <a:ext cx="2626139" cy="3450467"/>
          </a:xfrm>
          <a:prstGeom prst="rect">
            <a:avLst/>
          </a:prstGeom>
        </p:spPr>
      </p:pic>
      <p:sp>
        <p:nvSpPr>
          <p:cNvPr id="31" name="文本框 30">
            <a:extLst>
              <a:ext uri="{FF2B5EF4-FFF2-40B4-BE49-F238E27FC236}">
                <a16:creationId xmlns:a16="http://schemas.microsoft.com/office/drawing/2014/main" id="{C60C906A-403E-9EA0-4BD4-D38CA887E5D2}"/>
              </a:ext>
            </a:extLst>
          </p:cNvPr>
          <p:cNvSpPr txBox="1"/>
          <p:nvPr/>
        </p:nvSpPr>
        <p:spPr>
          <a:xfrm>
            <a:off x="760731" y="5481095"/>
            <a:ext cx="2890077" cy="417743"/>
          </a:xfrm>
          <a:prstGeom prst="rect">
            <a:avLst/>
          </a:prstGeom>
          <a:noFill/>
          <a:ln w="28575">
            <a:solidFill>
              <a:srgbClr val="92D050"/>
            </a:solidFill>
          </a:ln>
        </p:spPr>
        <p:txBody>
          <a:bodyPr wrap="square" rtlCol="0">
            <a:spAutoFit/>
          </a:bodyPr>
          <a:lstStyle/>
          <a:p>
            <a:pPr>
              <a:lnSpc>
                <a:spcPct val="150000"/>
              </a:lnSpc>
            </a:pPr>
            <a:r>
              <a:rPr lang="en-US" altLang="zh-CN" sz="1600" dirty="0"/>
              <a:t>Fisher</a:t>
            </a:r>
            <a:r>
              <a:rPr lang="zh-CN" altLang="en-US" sz="1600" dirty="0"/>
              <a:t>判别分析代码节选</a:t>
            </a:r>
          </a:p>
        </p:txBody>
      </p:sp>
      <p:pic>
        <p:nvPicPr>
          <p:cNvPr id="7" name="图片 6">
            <a:extLst>
              <a:ext uri="{FF2B5EF4-FFF2-40B4-BE49-F238E27FC236}">
                <a16:creationId xmlns:a16="http://schemas.microsoft.com/office/drawing/2014/main" id="{933E13BE-9261-480A-C613-67656E29D84D}"/>
              </a:ext>
            </a:extLst>
          </p:cNvPr>
          <p:cNvPicPr>
            <a:picLocks noChangeAspect="1"/>
          </p:cNvPicPr>
          <p:nvPr/>
        </p:nvPicPr>
        <p:blipFill>
          <a:blip r:embed="rId7"/>
          <a:stretch>
            <a:fillRect/>
          </a:stretch>
        </p:blipFill>
        <p:spPr>
          <a:xfrm>
            <a:off x="7724060" y="3222073"/>
            <a:ext cx="2492952" cy="2208755"/>
          </a:xfrm>
          <a:prstGeom prst="rect">
            <a:avLst/>
          </a:prstGeom>
        </p:spPr>
      </p:pic>
      <p:sp>
        <p:nvSpPr>
          <p:cNvPr id="8" name="文本框 7">
            <a:extLst>
              <a:ext uri="{FF2B5EF4-FFF2-40B4-BE49-F238E27FC236}">
                <a16:creationId xmlns:a16="http://schemas.microsoft.com/office/drawing/2014/main" id="{D93BAF1F-5105-17D2-5FE7-E985880D8A07}"/>
              </a:ext>
            </a:extLst>
          </p:cNvPr>
          <p:cNvSpPr txBox="1"/>
          <p:nvPr/>
        </p:nvSpPr>
        <p:spPr>
          <a:xfrm>
            <a:off x="7846801" y="5565675"/>
            <a:ext cx="2440900" cy="417743"/>
          </a:xfrm>
          <a:prstGeom prst="rect">
            <a:avLst/>
          </a:prstGeom>
          <a:noFill/>
          <a:ln w="28575">
            <a:solidFill>
              <a:srgbClr val="92D050"/>
            </a:solidFill>
          </a:ln>
        </p:spPr>
        <p:txBody>
          <a:bodyPr wrap="square" rtlCol="0">
            <a:spAutoFit/>
          </a:bodyPr>
          <a:lstStyle/>
          <a:p>
            <a:pPr>
              <a:lnSpc>
                <a:spcPct val="150000"/>
              </a:lnSpc>
            </a:pPr>
            <a:r>
              <a:rPr lang="zh-CN" altLang="en-US" sz="1600" dirty="0"/>
              <a:t>逻辑回归分析代码节选</a:t>
            </a:r>
          </a:p>
        </p:txBody>
      </p:sp>
      <p:sp>
        <p:nvSpPr>
          <p:cNvPr id="5" name="矩形 4">
            <a:extLst>
              <a:ext uri="{FF2B5EF4-FFF2-40B4-BE49-F238E27FC236}">
                <a16:creationId xmlns:a16="http://schemas.microsoft.com/office/drawing/2014/main" id="{0ED64A41-1D17-4D25-DDD2-F181E5CD6103}"/>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6321687"/>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矩形 22"/>
          <p:cNvSpPr/>
          <p:nvPr/>
        </p:nvSpPr>
        <p:spPr>
          <a:xfrm>
            <a:off x="-9939"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80" name="图片 6" descr="图片包含 游戏机, 光盘  描述已自动生成"/>
          <p:cNvPicPr>
            <a:picLocks noChangeAspect="1"/>
          </p:cNvPicPr>
          <p:nvPr/>
        </p:nvPicPr>
        <p:blipFill rotWithShape="1">
          <a:blip r:embed="rId3" cstate="print"/>
          <a:srcRect l="31238" t="13618" r="31167" b="13370"/>
          <a:stretch>
            <a:fillRect/>
          </a:stretch>
        </p:blipFill>
        <p:spPr>
          <a:xfrm>
            <a:off x="6682679" y="0"/>
            <a:ext cx="5519260" cy="6858000"/>
          </a:xfrm>
          <a:prstGeom prst="rect">
            <a:avLst/>
          </a:prstGeom>
        </p:spPr>
      </p:pic>
      <p:sp>
        <p:nvSpPr>
          <p:cNvPr id="1048821" name="AutoShape 108"/>
          <p:cNvSpPr/>
          <p:nvPr/>
        </p:nvSpPr>
        <p:spPr bwMode="auto">
          <a:xfrm rot="5400000">
            <a:off x="268284" y="265870"/>
            <a:ext cx="274944" cy="268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9048" tIns="19048" rIns="19048" bIns="19048" anchor="ctr"/>
          <a:lstStyle/>
          <a:p>
            <a:pPr defTabSz="171450"/>
            <a:endParaRPr lang="es-ES" sz="1050" dirty="0">
              <a:effectLst>
                <a:outerShdw blurRad="38100" dist="38100" dir="2700000" algn="tl">
                  <a:srgbClr val="000000"/>
                </a:outerShdw>
              </a:effectLst>
              <a:cs typeface="+mn-ea"/>
              <a:sym typeface="+mn-lt"/>
            </a:endParaRPr>
          </a:p>
        </p:txBody>
      </p:sp>
      <p:sp>
        <p:nvSpPr>
          <p:cNvPr id="1048822" name="文本框 10"/>
          <p:cNvSpPr txBox="1"/>
          <p:nvPr/>
        </p:nvSpPr>
        <p:spPr>
          <a:xfrm flipV="1">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WORK</a:t>
            </a:r>
            <a:endParaRPr lang="zh-CN" altLang="en-US" sz="13000" b="1" dirty="0">
              <a:solidFill>
                <a:srgbClr val="212C6A"/>
              </a:solidFill>
              <a:cs typeface="+mn-ea"/>
              <a:sym typeface="+mn-lt"/>
            </a:endParaRPr>
          </a:p>
        </p:txBody>
      </p:sp>
      <p:sp>
        <p:nvSpPr>
          <p:cNvPr id="1048823" name="文本框 11"/>
          <p:cNvSpPr txBox="1"/>
          <p:nvPr/>
        </p:nvSpPr>
        <p:spPr>
          <a:xfrm>
            <a:off x="1498743" y="1395541"/>
            <a:ext cx="6079953" cy="707886"/>
          </a:xfrm>
          <a:prstGeom prst="rect">
            <a:avLst/>
          </a:prstGeom>
          <a:noFill/>
        </p:spPr>
        <p:txBody>
          <a:bodyPr wrap="square" rtlCol="0">
            <a:spAutoFit/>
          </a:bodyPr>
          <a:lstStyle/>
          <a:p>
            <a:endParaRPr lang="zh-CN" altLang="en-US" sz="4000" b="1" spc="300" dirty="0">
              <a:solidFill>
                <a:schemeClr val="bg1"/>
              </a:solidFill>
              <a:cs typeface="+mn-ea"/>
              <a:sym typeface="+mn-lt"/>
            </a:endParaRPr>
          </a:p>
        </p:txBody>
      </p:sp>
      <p:sp>
        <p:nvSpPr>
          <p:cNvPr id="1048824" name="文本框 12"/>
          <p:cNvSpPr txBox="1"/>
          <p:nvPr/>
        </p:nvSpPr>
        <p:spPr>
          <a:xfrm>
            <a:off x="1498743" y="1163591"/>
            <a:ext cx="7237753" cy="1092607"/>
          </a:xfrm>
          <a:prstGeom prst="rect">
            <a:avLst/>
          </a:prstGeom>
          <a:noFill/>
        </p:spPr>
        <p:txBody>
          <a:bodyPr wrap="square" rtlCol="0">
            <a:spAutoFit/>
          </a:bodyPr>
          <a:lstStyle/>
          <a:p>
            <a:r>
              <a:rPr lang="zh-CN" altLang="en-US" sz="6500" b="1" dirty="0">
                <a:solidFill>
                  <a:schemeClr val="bg1"/>
                </a:solidFill>
                <a:cs typeface="+mn-ea"/>
                <a:sym typeface="+mn-lt"/>
              </a:rPr>
              <a:t>总结</a:t>
            </a:r>
          </a:p>
        </p:txBody>
      </p:sp>
      <p:sp>
        <p:nvSpPr>
          <p:cNvPr id="1048825" name="文本框 13"/>
          <p:cNvSpPr txBox="1"/>
          <p:nvPr/>
        </p:nvSpPr>
        <p:spPr>
          <a:xfrm>
            <a:off x="1387523" y="2716120"/>
            <a:ext cx="6569525" cy="523220"/>
          </a:xfrm>
          <a:prstGeom prst="rect">
            <a:avLst/>
          </a:prstGeom>
          <a:noFill/>
        </p:spPr>
        <p:txBody>
          <a:bodyPr wrap="square" rtlCol="0">
            <a:spAutoFit/>
          </a:bodyPr>
          <a:lstStyle/>
          <a:p>
            <a:r>
              <a:rPr lang="zh-CN" altLang="en-US" sz="2800" b="1" spc="300" dirty="0">
                <a:solidFill>
                  <a:schemeClr val="bg1"/>
                </a:solidFill>
                <a:cs typeface="+mn-ea"/>
                <a:sym typeface="+mn-lt"/>
              </a:rPr>
              <a:t>专业领域</a:t>
            </a:r>
            <a:r>
              <a:rPr lang="en-US" altLang="zh-CN" sz="2500" spc="300" dirty="0">
                <a:solidFill>
                  <a:schemeClr val="bg1"/>
                </a:solidFill>
                <a:cs typeface="+mn-ea"/>
                <a:sym typeface="+mn-lt"/>
              </a:rPr>
              <a:t>+</a:t>
            </a:r>
            <a:r>
              <a:rPr lang="zh-CN" altLang="en-US" sz="2800" b="1" spc="300" dirty="0">
                <a:solidFill>
                  <a:schemeClr val="bg1"/>
                </a:solidFill>
                <a:cs typeface="+mn-ea"/>
                <a:sym typeface="+mn-lt"/>
              </a:rPr>
              <a:t>程序设计</a:t>
            </a:r>
            <a:r>
              <a:rPr lang="en-US" altLang="zh-CN" sz="2500" spc="300" dirty="0">
                <a:solidFill>
                  <a:schemeClr val="bg1"/>
                </a:solidFill>
                <a:cs typeface="+mn-ea"/>
                <a:sym typeface="+mn-lt"/>
              </a:rPr>
              <a:t>=</a:t>
            </a:r>
            <a:r>
              <a:rPr lang="zh-CN" altLang="en-US" sz="2800" b="1" spc="300" dirty="0">
                <a:solidFill>
                  <a:schemeClr val="bg1"/>
                </a:solidFill>
                <a:cs typeface="+mn-ea"/>
                <a:sym typeface="+mn-lt"/>
              </a:rPr>
              <a:t>实际应用创新</a:t>
            </a:r>
            <a:endParaRPr lang="zh-CN" altLang="en-US" sz="2500" b="1" spc="300" dirty="0">
              <a:solidFill>
                <a:srgbClr val="FFF181"/>
              </a:solidFill>
              <a:cs typeface="+mn-ea"/>
              <a:sym typeface="+mn-lt"/>
            </a:endParaRPr>
          </a:p>
        </p:txBody>
      </p:sp>
      <p:grpSp>
        <p:nvGrpSpPr>
          <p:cNvPr id="163" name="组合 23"/>
          <p:cNvGrpSpPr/>
          <p:nvPr/>
        </p:nvGrpSpPr>
        <p:grpSpPr>
          <a:xfrm>
            <a:off x="1652073" y="3644911"/>
            <a:ext cx="1190392" cy="45720"/>
            <a:chOff x="1652073" y="3644911"/>
            <a:chExt cx="1190392" cy="45720"/>
          </a:xfrm>
        </p:grpSpPr>
        <p:sp>
          <p:nvSpPr>
            <p:cNvPr id="1048826"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7"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8"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9"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
        <p:nvSpPr>
          <p:cNvPr id="1048830" name="文本框 19"/>
          <p:cNvSpPr txBox="1"/>
          <p:nvPr/>
        </p:nvSpPr>
        <p:spPr>
          <a:xfrm>
            <a:off x="1697035" y="4243145"/>
            <a:ext cx="5856434" cy="2308837"/>
          </a:xfrm>
          <a:prstGeom prst="rect">
            <a:avLst/>
          </a:prstGeom>
          <a:noFill/>
        </p:spPr>
        <p:txBody>
          <a:bodyPr wrap="square" rtlCol="0">
            <a:spAutoFit/>
          </a:bodyPr>
          <a:lstStyle/>
          <a:p>
            <a:pPr eaLnBrk="0">
              <a:lnSpc>
                <a:spcPct val="150000"/>
              </a:lnSpc>
            </a:pPr>
            <a:r>
              <a:rPr lang="zh-CN" altLang="en-US" dirty="0">
                <a:solidFill>
                  <a:schemeClr val="bg1"/>
                </a:solidFill>
                <a:cs typeface="+mn-ea"/>
                <a:sym typeface="+mn-lt"/>
              </a:rPr>
              <a:t>感想：</a:t>
            </a:r>
            <a:endParaRPr lang="en-US" altLang="zh-CN" dirty="0">
              <a:solidFill>
                <a:schemeClr val="bg1"/>
              </a:solidFill>
              <a:cs typeface="+mn-ea"/>
              <a:sym typeface="+mn-lt"/>
            </a:endParaRPr>
          </a:p>
          <a:p>
            <a:pPr eaLnBrk="0">
              <a:lnSpc>
                <a:spcPct val="150000"/>
              </a:lnSpc>
            </a:pPr>
            <a:r>
              <a:rPr lang="zh-CN" altLang="en-US" sz="1600" dirty="0">
                <a:solidFill>
                  <a:schemeClr val="bg1"/>
                </a:solidFill>
                <a:cs typeface="+mn-ea"/>
                <a:sym typeface="+mn-lt"/>
              </a:rPr>
              <a:t>设计扩展更多数据可视化和数学公式展示模块</a:t>
            </a:r>
            <a:endParaRPr lang="en-US" altLang="zh-CN" sz="1600" dirty="0">
              <a:solidFill>
                <a:schemeClr val="bg1"/>
              </a:solidFill>
              <a:cs typeface="+mn-ea"/>
              <a:sym typeface="+mn-lt"/>
            </a:endParaRPr>
          </a:p>
          <a:p>
            <a:pPr eaLnBrk="0">
              <a:lnSpc>
                <a:spcPct val="150000"/>
              </a:lnSpc>
            </a:pPr>
            <a:r>
              <a:rPr lang="zh-CN" altLang="en-US" sz="1600" dirty="0">
                <a:solidFill>
                  <a:schemeClr val="bg1"/>
                </a:solidFill>
                <a:cs typeface="+mn-ea"/>
                <a:sym typeface="+mn-lt"/>
              </a:rPr>
              <a:t>引入更多高级的数据分析方法学习模型。</a:t>
            </a:r>
            <a:endParaRPr lang="en-US" altLang="zh-CN" sz="1600" dirty="0">
              <a:solidFill>
                <a:schemeClr val="bg1"/>
              </a:solidFill>
              <a:cs typeface="+mn-ea"/>
              <a:sym typeface="+mn-lt"/>
            </a:endParaRPr>
          </a:p>
          <a:p>
            <a:pPr eaLnBrk="0">
              <a:lnSpc>
                <a:spcPct val="150000"/>
              </a:lnSpc>
            </a:pPr>
            <a:endParaRPr lang="en-US" altLang="zh-CN" sz="1600" dirty="0">
              <a:solidFill>
                <a:schemeClr val="bg1"/>
              </a:solidFill>
              <a:cs typeface="+mn-ea"/>
              <a:sym typeface="+mn-lt"/>
            </a:endParaRPr>
          </a:p>
          <a:p>
            <a:pPr eaLnBrk="0">
              <a:lnSpc>
                <a:spcPct val="150000"/>
              </a:lnSpc>
            </a:pPr>
            <a:r>
              <a:rPr lang="zh-CN" altLang="en-US" sz="1600" dirty="0">
                <a:solidFill>
                  <a:schemeClr val="bg1"/>
                </a:solidFill>
                <a:cs typeface="+mn-ea"/>
                <a:sym typeface="+mn-lt"/>
              </a:rPr>
              <a:t>帮助学习统计学课程，提高计算效率，学习效率！</a:t>
            </a:r>
            <a:endParaRPr lang="en-US" altLang="zh-CN" sz="1600" dirty="0">
              <a:solidFill>
                <a:schemeClr val="bg1"/>
              </a:solidFill>
              <a:cs typeface="+mn-ea"/>
              <a:sym typeface="+mn-lt"/>
            </a:endParaRPr>
          </a:p>
          <a:p>
            <a:pPr eaLnBrk="0">
              <a:lnSpc>
                <a:spcPct val="150000"/>
              </a:lnSpc>
            </a:pPr>
            <a:endParaRPr lang="en-US" altLang="zh-CN" sz="1600" dirty="0">
              <a:solidFill>
                <a:schemeClr val="bg1"/>
              </a:solidFill>
              <a:cs typeface="+mn-ea"/>
              <a:sym typeface="+mn-lt"/>
            </a:endParaRPr>
          </a:p>
        </p:txBody>
      </p:sp>
      <p:sp>
        <p:nvSpPr>
          <p:cNvPr id="2" name="文本框 8">
            <a:extLst>
              <a:ext uri="{FF2B5EF4-FFF2-40B4-BE49-F238E27FC236}">
                <a16:creationId xmlns:a16="http://schemas.microsoft.com/office/drawing/2014/main" id="{FB94AEC0-7A91-54CA-CFC8-8D671916C5C6}"/>
              </a:ext>
            </a:extLst>
          </p:cNvPr>
          <p:cNvSpPr txBox="1"/>
          <p:nvPr/>
        </p:nvSpPr>
        <p:spPr>
          <a:xfrm>
            <a:off x="692066" y="273899"/>
            <a:ext cx="12349019" cy="276999"/>
          </a:xfrm>
          <a:prstGeom prst="rect">
            <a:avLst/>
          </a:prstGeom>
          <a:noFill/>
          <a:ln>
            <a:noFill/>
          </a:ln>
        </p:spPr>
        <p:txBody>
          <a:bodyPr wrap="square" rtlCol="0">
            <a:spAutoFit/>
          </a:bodyPr>
          <a:lstStyle/>
          <a:p>
            <a:pPr algn="l"/>
            <a:r>
              <a:rPr lang="en-US" altLang="zh-CN" sz="1200" dirty="0">
                <a:solidFill>
                  <a:srgbClr val="F8F8F3"/>
                </a:solidFill>
                <a:cs typeface="+mn-ea"/>
                <a:sym typeface="+mn-lt"/>
              </a:rPr>
              <a:t>DATA                               COMPUTING                           VISUALIZATION                              ANALYSIS                                  STATISTICS </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48823"/>
                                        </p:tgtEl>
                                        <p:attrNameLst>
                                          <p:attrName>style.visibility</p:attrName>
                                        </p:attrNameLst>
                                      </p:cBhvr>
                                      <p:to>
                                        <p:strVal val="visible"/>
                                      </p:to>
                                    </p:set>
                                    <p:animEffect transition="in" filter="wipe(left)">
                                      <p:cBhvr>
                                        <p:cTn id="7" dur="500"/>
                                        <p:tgtEl>
                                          <p:spTgt spid="1048823"/>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048824"/>
                                        </p:tgtEl>
                                        <p:attrNameLst>
                                          <p:attrName>style.visibility</p:attrName>
                                        </p:attrNameLst>
                                      </p:cBhvr>
                                      <p:to>
                                        <p:strVal val="visible"/>
                                      </p:to>
                                    </p:set>
                                    <p:anim calcmode="lin" valueType="num">
                                      <p:cBhvr>
                                        <p:cTn id="12" dur="500" fill="hold"/>
                                        <p:tgtEl>
                                          <p:spTgt spid="10488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824"/>
                                        </p:tgtEl>
                                        <p:attrNameLst>
                                          <p:attrName>ppt_y</p:attrName>
                                        </p:attrNameLst>
                                      </p:cBhvr>
                                      <p:tavLst>
                                        <p:tav tm="0">
                                          <p:val>
                                            <p:strVal val="#ppt_y"/>
                                          </p:val>
                                        </p:tav>
                                        <p:tav tm="100000">
                                          <p:val>
                                            <p:strVal val="#ppt_y"/>
                                          </p:val>
                                        </p:tav>
                                      </p:tavLst>
                                    </p:anim>
                                    <p:anim calcmode="lin" valueType="num">
                                      <p:cBhvr>
                                        <p:cTn id="14" dur="500" fill="hold"/>
                                        <p:tgtEl>
                                          <p:spTgt spid="10488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8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82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48825"/>
                                        </p:tgtEl>
                                        <p:attrNameLst>
                                          <p:attrName>style.visibility</p:attrName>
                                        </p:attrNameLst>
                                      </p:cBhvr>
                                      <p:to>
                                        <p:strVal val="visible"/>
                                      </p:to>
                                    </p:set>
                                    <p:animEffect transition="in" filter="fade">
                                      <p:cBhvr>
                                        <p:cTn id="21" dur="1000"/>
                                        <p:tgtEl>
                                          <p:spTgt spid="1048825"/>
                                        </p:tgtEl>
                                      </p:cBhvr>
                                    </p:animEffect>
                                    <p:anim calcmode="lin" valueType="num">
                                      <p:cBhvr>
                                        <p:cTn id="22" dur="1000" fill="hold"/>
                                        <p:tgtEl>
                                          <p:spTgt spid="1048825"/>
                                        </p:tgtEl>
                                        <p:attrNameLst>
                                          <p:attrName>ppt_x</p:attrName>
                                        </p:attrNameLst>
                                      </p:cBhvr>
                                      <p:tavLst>
                                        <p:tav tm="0">
                                          <p:val>
                                            <p:strVal val="#ppt_x"/>
                                          </p:val>
                                        </p:tav>
                                        <p:tav tm="100000">
                                          <p:val>
                                            <p:strVal val="#ppt_x"/>
                                          </p:val>
                                        </p:tav>
                                      </p:tavLst>
                                    </p:anim>
                                    <p:anim calcmode="lin" valueType="num">
                                      <p:cBhvr>
                                        <p:cTn id="23" dur="1000" fill="hold"/>
                                        <p:tgtEl>
                                          <p:spTgt spid="10488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48830"/>
                                        </p:tgtEl>
                                        <p:attrNameLst>
                                          <p:attrName>style.visibility</p:attrName>
                                        </p:attrNameLst>
                                      </p:cBhvr>
                                      <p:to>
                                        <p:strVal val="visible"/>
                                      </p:to>
                                    </p:set>
                                    <p:animEffect transition="in" filter="fade">
                                      <p:cBhvr>
                                        <p:cTn id="33" dur="1000"/>
                                        <p:tgtEl>
                                          <p:spTgt spid="1048830"/>
                                        </p:tgtEl>
                                      </p:cBhvr>
                                    </p:animEffect>
                                    <p:anim calcmode="lin" valueType="num">
                                      <p:cBhvr>
                                        <p:cTn id="34" dur="1000" fill="hold"/>
                                        <p:tgtEl>
                                          <p:spTgt spid="1048830"/>
                                        </p:tgtEl>
                                        <p:attrNameLst>
                                          <p:attrName>ppt_x</p:attrName>
                                        </p:attrNameLst>
                                      </p:cBhvr>
                                      <p:tavLst>
                                        <p:tav tm="0">
                                          <p:val>
                                            <p:strVal val="#ppt_x"/>
                                          </p:val>
                                        </p:tav>
                                        <p:tav tm="100000">
                                          <p:val>
                                            <p:strVal val="#ppt_x"/>
                                          </p:val>
                                        </p:tav>
                                      </p:tavLst>
                                    </p:anim>
                                    <p:anim calcmode="lin" valueType="num">
                                      <p:cBhvr>
                                        <p:cTn id="35" dur="1000" fill="hold"/>
                                        <p:tgtEl>
                                          <p:spTgt spid="10488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3" grpId="0"/>
      <p:bldP spid="1048824" grpId="0"/>
      <p:bldP spid="1048825" grpId="0"/>
      <p:bldP spid="10488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矩形 22"/>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80" name="图片 6" descr="图片包含 游戏机, 光盘  描述已自动生成"/>
          <p:cNvPicPr>
            <a:picLocks noChangeAspect="1"/>
          </p:cNvPicPr>
          <p:nvPr/>
        </p:nvPicPr>
        <p:blipFill rotWithShape="1">
          <a:blip r:embed="rId3" cstate="print"/>
          <a:srcRect l="31238" t="13618" r="31167" b="13370"/>
          <a:stretch>
            <a:fillRect/>
          </a:stretch>
        </p:blipFill>
        <p:spPr>
          <a:xfrm>
            <a:off x="6682679" y="0"/>
            <a:ext cx="5519260" cy="6858000"/>
          </a:xfrm>
          <a:prstGeom prst="rect">
            <a:avLst/>
          </a:prstGeom>
        </p:spPr>
      </p:pic>
      <p:sp>
        <p:nvSpPr>
          <p:cNvPr id="1048821" name="AutoShape 108"/>
          <p:cNvSpPr/>
          <p:nvPr/>
        </p:nvSpPr>
        <p:spPr bwMode="auto">
          <a:xfrm rot="5400000">
            <a:off x="268284" y="265870"/>
            <a:ext cx="274944" cy="268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9048" tIns="19048" rIns="19048" bIns="19048" anchor="ctr"/>
          <a:lstStyle/>
          <a:p>
            <a:pPr defTabSz="171450"/>
            <a:endParaRPr lang="es-ES" sz="1050" dirty="0">
              <a:effectLst>
                <a:outerShdw blurRad="38100" dist="38100" dir="2700000" algn="tl">
                  <a:srgbClr val="000000"/>
                </a:outerShdw>
              </a:effectLst>
              <a:cs typeface="+mn-ea"/>
              <a:sym typeface="+mn-lt"/>
            </a:endParaRPr>
          </a:p>
        </p:txBody>
      </p:sp>
      <p:sp>
        <p:nvSpPr>
          <p:cNvPr id="1048822" name="文本框 10"/>
          <p:cNvSpPr txBox="1"/>
          <p:nvPr/>
        </p:nvSpPr>
        <p:spPr>
          <a:xfrm flipV="1">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WORK</a:t>
            </a:r>
            <a:endParaRPr lang="zh-CN" altLang="en-US" sz="13000" b="1" dirty="0">
              <a:solidFill>
                <a:srgbClr val="212C6A"/>
              </a:solidFill>
              <a:cs typeface="+mn-ea"/>
              <a:sym typeface="+mn-lt"/>
            </a:endParaRPr>
          </a:p>
        </p:txBody>
      </p:sp>
      <p:sp>
        <p:nvSpPr>
          <p:cNvPr id="1048823" name="文本框 11"/>
          <p:cNvSpPr txBox="1"/>
          <p:nvPr/>
        </p:nvSpPr>
        <p:spPr>
          <a:xfrm>
            <a:off x="641266" y="1376295"/>
            <a:ext cx="7237753" cy="707886"/>
          </a:xfrm>
          <a:prstGeom prst="rect">
            <a:avLst/>
          </a:prstGeom>
          <a:noFill/>
        </p:spPr>
        <p:txBody>
          <a:bodyPr wrap="square" rtlCol="0">
            <a:spAutoFit/>
          </a:bodyPr>
          <a:lstStyle/>
          <a:p>
            <a:r>
              <a:rPr lang="zh-CN" altLang="en-US" sz="4000" b="1" spc="300" dirty="0">
                <a:solidFill>
                  <a:schemeClr val="bg1"/>
                </a:solidFill>
                <a:cs typeface="+mn-ea"/>
                <a:sym typeface="+mn-lt"/>
              </a:rPr>
              <a:t>中国大学生计算机设计大赛</a:t>
            </a:r>
          </a:p>
        </p:txBody>
      </p:sp>
      <p:sp>
        <p:nvSpPr>
          <p:cNvPr id="1048824" name="文本框 12"/>
          <p:cNvSpPr txBox="1"/>
          <p:nvPr/>
        </p:nvSpPr>
        <p:spPr>
          <a:xfrm>
            <a:off x="1498743" y="2645006"/>
            <a:ext cx="7237753" cy="1092607"/>
          </a:xfrm>
          <a:prstGeom prst="rect">
            <a:avLst/>
          </a:prstGeom>
          <a:noFill/>
        </p:spPr>
        <p:txBody>
          <a:bodyPr wrap="square" rtlCol="0">
            <a:spAutoFit/>
          </a:bodyPr>
          <a:lstStyle/>
          <a:p>
            <a:r>
              <a:rPr lang="en-US" altLang="zh-CN" sz="6500" b="1" dirty="0">
                <a:solidFill>
                  <a:schemeClr val="bg1"/>
                </a:solidFill>
                <a:cs typeface="+mn-ea"/>
                <a:sym typeface="+mn-lt"/>
              </a:rPr>
              <a:t>THANK YOU</a:t>
            </a:r>
            <a:endParaRPr lang="zh-CN" altLang="en-US" sz="6500" b="1" dirty="0">
              <a:solidFill>
                <a:schemeClr val="bg1"/>
              </a:solidFill>
              <a:cs typeface="+mn-ea"/>
              <a:sym typeface="+mn-lt"/>
            </a:endParaRPr>
          </a:p>
        </p:txBody>
      </p:sp>
      <p:sp>
        <p:nvSpPr>
          <p:cNvPr id="1048825" name="文本框 13"/>
          <p:cNvSpPr txBox="1"/>
          <p:nvPr/>
        </p:nvSpPr>
        <p:spPr>
          <a:xfrm>
            <a:off x="1498743" y="3896965"/>
            <a:ext cx="6079953" cy="477054"/>
          </a:xfrm>
          <a:prstGeom prst="rect">
            <a:avLst/>
          </a:prstGeom>
          <a:noFill/>
        </p:spPr>
        <p:txBody>
          <a:bodyPr wrap="square" rtlCol="0">
            <a:spAutoFit/>
          </a:bodyPr>
          <a:lstStyle/>
          <a:p>
            <a:r>
              <a:rPr lang="zh-CN" altLang="en-US" sz="2500" spc="300" dirty="0">
                <a:solidFill>
                  <a:schemeClr val="bg1"/>
                </a:solidFill>
                <a:cs typeface="+mn-ea"/>
                <a:sym typeface="+mn-lt"/>
              </a:rPr>
              <a:t>演示</a:t>
            </a:r>
            <a:r>
              <a:rPr lang="en-US" altLang="zh-CN" sz="2500" spc="300" dirty="0">
                <a:solidFill>
                  <a:schemeClr val="bg1"/>
                </a:solidFill>
                <a:cs typeface="+mn-ea"/>
                <a:sym typeface="+mn-lt"/>
              </a:rPr>
              <a:t>ppt</a:t>
            </a:r>
            <a:endParaRPr lang="zh-CN" altLang="en-US" sz="2500" spc="300" dirty="0">
              <a:solidFill>
                <a:srgbClr val="FFF181"/>
              </a:solidFill>
              <a:cs typeface="+mn-ea"/>
              <a:sym typeface="+mn-lt"/>
            </a:endParaRPr>
          </a:p>
        </p:txBody>
      </p:sp>
      <p:grpSp>
        <p:nvGrpSpPr>
          <p:cNvPr id="163" name="组合 23"/>
          <p:cNvGrpSpPr/>
          <p:nvPr/>
        </p:nvGrpSpPr>
        <p:grpSpPr>
          <a:xfrm>
            <a:off x="1652073" y="3644911"/>
            <a:ext cx="1190392" cy="45720"/>
            <a:chOff x="1652073" y="3644911"/>
            <a:chExt cx="1190392" cy="45720"/>
          </a:xfrm>
        </p:grpSpPr>
        <p:sp>
          <p:nvSpPr>
            <p:cNvPr id="1048826"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7"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8"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9"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
        <p:nvSpPr>
          <p:cNvPr id="1048830" name="文本框 19"/>
          <p:cNvSpPr txBox="1"/>
          <p:nvPr/>
        </p:nvSpPr>
        <p:spPr>
          <a:xfrm>
            <a:off x="1498743" y="5258146"/>
            <a:ext cx="5856434" cy="710131"/>
          </a:xfrm>
          <a:prstGeom prst="rect">
            <a:avLst/>
          </a:prstGeom>
          <a:noFill/>
        </p:spPr>
        <p:txBody>
          <a:bodyPr wrap="square" rtlCol="0">
            <a:spAutoFit/>
          </a:bodyPr>
          <a:lstStyle/>
          <a:p>
            <a:pPr eaLnBrk="0">
              <a:lnSpc>
                <a:spcPct val="150000"/>
              </a:lnSpc>
            </a:pPr>
            <a:r>
              <a:rPr lang="zh-CN" altLang="en-US" dirty="0">
                <a:solidFill>
                  <a:schemeClr val="bg1"/>
                </a:solidFill>
                <a:cs typeface="+mn-ea"/>
                <a:sym typeface="+mn-lt"/>
              </a:rPr>
              <a:t>面向统计学的计算分析过程可视化平台</a:t>
            </a:r>
          </a:p>
          <a:p>
            <a:pPr eaLnBrk="0">
              <a:lnSpc>
                <a:spcPct val="150000"/>
              </a:lnSpc>
            </a:pPr>
            <a:r>
              <a:rPr lang="en-US" altLang="zh-CN" sz="1000" dirty="0">
                <a:solidFill>
                  <a:schemeClr val="bg1"/>
                </a:solidFill>
                <a:cs typeface="+mn-ea"/>
                <a:sym typeface="+mn-lt"/>
              </a:rPr>
              <a:t>A platform for visualizing the statistical calculation and analysis process.</a:t>
            </a:r>
          </a:p>
        </p:txBody>
      </p:sp>
      <p:sp>
        <p:nvSpPr>
          <p:cNvPr id="1048832" name="文本框 8"/>
          <p:cNvSpPr txBox="1"/>
          <p:nvPr/>
        </p:nvSpPr>
        <p:spPr>
          <a:xfrm>
            <a:off x="641266" y="260396"/>
            <a:ext cx="12349019" cy="276999"/>
          </a:xfrm>
          <a:prstGeom prst="rect">
            <a:avLst/>
          </a:prstGeom>
          <a:noFill/>
          <a:ln>
            <a:noFill/>
          </a:ln>
        </p:spPr>
        <p:txBody>
          <a:bodyPr wrap="square" rtlCol="0">
            <a:spAutoFit/>
          </a:bodyPr>
          <a:lstStyle/>
          <a:p>
            <a:pPr algn="l"/>
            <a:r>
              <a:rPr lang="en-US" altLang="zh-CN" sz="1200" dirty="0">
                <a:solidFill>
                  <a:srgbClr val="F8F8F3"/>
                </a:solidFill>
                <a:cs typeface="+mn-ea"/>
                <a:sym typeface="+mn-lt"/>
              </a:rPr>
              <a:t>DATA                               COMPUTING                           VISUALIZATION                              ANALYSIS                                  STATISTICS </a:t>
            </a:r>
          </a:p>
        </p:txBody>
      </p:sp>
    </p:spTree>
    <p:extLst>
      <p:ext uri="{BB962C8B-B14F-4D97-AF65-F5344CB8AC3E}">
        <p14:creationId xmlns:p14="http://schemas.microsoft.com/office/powerpoint/2010/main" val="32080261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823"/>
                                        </p:tgtEl>
                                        <p:attrNameLst>
                                          <p:attrName>style.visibility</p:attrName>
                                        </p:attrNameLst>
                                      </p:cBhvr>
                                      <p:to>
                                        <p:strVal val="visible"/>
                                      </p:to>
                                    </p:set>
                                    <p:animEffect transition="in" filter="wipe(left)">
                                      <p:cBhvr>
                                        <p:cTn id="7" dur="500"/>
                                        <p:tgtEl>
                                          <p:spTgt spid="1048823"/>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048824"/>
                                        </p:tgtEl>
                                        <p:attrNameLst>
                                          <p:attrName>style.visibility</p:attrName>
                                        </p:attrNameLst>
                                      </p:cBhvr>
                                      <p:to>
                                        <p:strVal val="visible"/>
                                      </p:to>
                                    </p:set>
                                    <p:anim calcmode="lin" valueType="num">
                                      <p:cBhvr>
                                        <p:cTn id="12" dur="500" fill="hold"/>
                                        <p:tgtEl>
                                          <p:spTgt spid="10488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824"/>
                                        </p:tgtEl>
                                        <p:attrNameLst>
                                          <p:attrName>ppt_y</p:attrName>
                                        </p:attrNameLst>
                                      </p:cBhvr>
                                      <p:tavLst>
                                        <p:tav tm="0">
                                          <p:val>
                                            <p:strVal val="#ppt_y"/>
                                          </p:val>
                                        </p:tav>
                                        <p:tav tm="100000">
                                          <p:val>
                                            <p:strVal val="#ppt_y"/>
                                          </p:val>
                                        </p:tav>
                                      </p:tavLst>
                                    </p:anim>
                                    <p:anim calcmode="lin" valueType="num">
                                      <p:cBhvr>
                                        <p:cTn id="14" dur="500" fill="hold"/>
                                        <p:tgtEl>
                                          <p:spTgt spid="10488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8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82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48825"/>
                                        </p:tgtEl>
                                        <p:attrNameLst>
                                          <p:attrName>style.visibility</p:attrName>
                                        </p:attrNameLst>
                                      </p:cBhvr>
                                      <p:to>
                                        <p:strVal val="visible"/>
                                      </p:to>
                                    </p:set>
                                    <p:animEffect transition="in" filter="fade">
                                      <p:cBhvr>
                                        <p:cTn id="21" dur="1000"/>
                                        <p:tgtEl>
                                          <p:spTgt spid="1048825"/>
                                        </p:tgtEl>
                                      </p:cBhvr>
                                    </p:animEffect>
                                    <p:anim calcmode="lin" valueType="num">
                                      <p:cBhvr>
                                        <p:cTn id="22" dur="1000" fill="hold"/>
                                        <p:tgtEl>
                                          <p:spTgt spid="1048825"/>
                                        </p:tgtEl>
                                        <p:attrNameLst>
                                          <p:attrName>ppt_x</p:attrName>
                                        </p:attrNameLst>
                                      </p:cBhvr>
                                      <p:tavLst>
                                        <p:tav tm="0">
                                          <p:val>
                                            <p:strVal val="#ppt_x"/>
                                          </p:val>
                                        </p:tav>
                                        <p:tav tm="100000">
                                          <p:val>
                                            <p:strVal val="#ppt_x"/>
                                          </p:val>
                                        </p:tav>
                                      </p:tavLst>
                                    </p:anim>
                                    <p:anim calcmode="lin" valueType="num">
                                      <p:cBhvr>
                                        <p:cTn id="23" dur="1000" fill="hold"/>
                                        <p:tgtEl>
                                          <p:spTgt spid="10488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48830"/>
                                        </p:tgtEl>
                                        <p:attrNameLst>
                                          <p:attrName>style.visibility</p:attrName>
                                        </p:attrNameLst>
                                      </p:cBhvr>
                                      <p:to>
                                        <p:strVal val="visible"/>
                                      </p:to>
                                    </p:set>
                                    <p:animEffect transition="in" filter="fade">
                                      <p:cBhvr>
                                        <p:cTn id="33" dur="1000"/>
                                        <p:tgtEl>
                                          <p:spTgt spid="1048830"/>
                                        </p:tgtEl>
                                      </p:cBhvr>
                                    </p:animEffect>
                                    <p:anim calcmode="lin" valueType="num">
                                      <p:cBhvr>
                                        <p:cTn id="34" dur="1000" fill="hold"/>
                                        <p:tgtEl>
                                          <p:spTgt spid="1048830"/>
                                        </p:tgtEl>
                                        <p:attrNameLst>
                                          <p:attrName>ppt_x</p:attrName>
                                        </p:attrNameLst>
                                      </p:cBhvr>
                                      <p:tavLst>
                                        <p:tav tm="0">
                                          <p:val>
                                            <p:strVal val="#ppt_x"/>
                                          </p:val>
                                        </p:tav>
                                        <p:tav tm="100000">
                                          <p:val>
                                            <p:strVal val="#ppt_x"/>
                                          </p:val>
                                        </p:tav>
                                      </p:tavLst>
                                    </p:anim>
                                    <p:anim calcmode="lin" valueType="num">
                                      <p:cBhvr>
                                        <p:cTn id="35" dur="1000" fill="hold"/>
                                        <p:tgtEl>
                                          <p:spTgt spid="10488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3" grpId="0"/>
      <p:bldP spid="1048824" grpId="0"/>
      <p:bldP spid="1048825" grpId="0"/>
      <p:bldP spid="10488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矩形 14"/>
          <p:cNvSpPr/>
          <p:nvPr/>
        </p:nvSpPr>
        <p:spPr>
          <a:xfrm>
            <a:off x="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56"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621"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22" name="文本框 6"/>
          <p:cNvSpPr txBox="1"/>
          <p:nvPr/>
        </p:nvSpPr>
        <p:spPr>
          <a:xfrm>
            <a:off x="-463084" y="0"/>
            <a:ext cx="2125980" cy="6858000"/>
          </a:xfrm>
          <a:prstGeom prst="rect">
            <a:avLst/>
          </a:prstGeom>
          <a:noFill/>
        </p:spPr>
        <p:txBody>
          <a:bodyPr vert="eaVert" wrap="square" rtlCol="0">
            <a:spAutoFit/>
          </a:bodyPr>
          <a:lstStyle/>
          <a:p>
            <a:r>
              <a:rPr lang="en-US" altLang="zh-CN" sz="13000" b="1" dirty="0">
                <a:solidFill>
                  <a:srgbClr val="212C6A"/>
                </a:solidFill>
                <a:cs typeface="+mn-ea"/>
                <a:sym typeface="+mn-lt"/>
              </a:rPr>
              <a:t>ONE</a:t>
            </a:r>
            <a:endParaRPr lang="zh-CN" altLang="en-US" sz="13000" b="1" dirty="0">
              <a:solidFill>
                <a:srgbClr val="212C6A"/>
              </a:solidFill>
              <a:cs typeface="+mn-ea"/>
              <a:sym typeface="+mn-lt"/>
            </a:endParaRPr>
          </a:p>
        </p:txBody>
      </p:sp>
      <p:sp>
        <p:nvSpPr>
          <p:cNvPr id="1048623" name="文本框 7"/>
          <p:cNvSpPr txBox="1"/>
          <p:nvPr/>
        </p:nvSpPr>
        <p:spPr>
          <a:xfrm>
            <a:off x="1574800" y="2103591"/>
            <a:ext cx="4998720" cy="828040"/>
          </a:xfrm>
          <a:prstGeom prst="rect">
            <a:avLst/>
          </a:prstGeom>
          <a:noFill/>
        </p:spPr>
        <p:txBody>
          <a:bodyPr wrap="square" rtlCol="0">
            <a:spAutoFit/>
          </a:bodyPr>
          <a:lstStyle/>
          <a:p>
            <a:r>
              <a:rPr lang="zh-CN" altLang="en-US" sz="5000" b="1" spc="600" dirty="0">
                <a:solidFill>
                  <a:schemeClr val="bg1"/>
                </a:solidFill>
                <a:cs typeface="+mn-ea"/>
                <a:sym typeface="+mn-lt"/>
              </a:rPr>
              <a:t>平台创意</a:t>
            </a:r>
          </a:p>
        </p:txBody>
      </p:sp>
      <p:sp>
        <p:nvSpPr>
          <p:cNvPr id="1048624" name="文本框 8"/>
          <p:cNvSpPr txBox="1"/>
          <p:nvPr/>
        </p:nvSpPr>
        <p:spPr>
          <a:xfrm>
            <a:off x="1425807" y="3544898"/>
            <a:ext cx="3105079" cy="1841530"/>
          </a:xfrm>
          <a:prstGeom prst="rect">
            <a:avLst/>
          </a:prstGeom>
          <a:noFill/>
        </p:spPr>
        <p:txBody>
          <a:bodyPr wrap="square" rtlCol="0">
            <a:spAutoFit/>
          </a:bodyPr>
          <a:lstStyle/>
          <a:p>
            <a:pPr eaLnBrk="0">
              <a:lnSpc>
                <a:spcPct val="150000"/>
              </a:lnSpc>
            </a:pPr>
            <a:r>
              <a:rPr lang="zh-CN" altLang="en-US" dirty="0">
                <a:solidFill>
                  <a:schemeClr val="bg1"/>
                </a:solidFill>
                <a:cs typeface="+mn-ea"/>
                <a:sym typeface="+mn-lt"/>
              </a:rPr>
              <a:t>专业课课程</a:t>
            </a:r>
            <a:r>
              <a:rPr lang="en-US" altLang="zh-CN" dirty="0">
                <a:solidFill>
                  <a:schemeClr val="bg1"/>
                </a:solidFill>
                <a:cs typeface="+mn-ea"/>
                <a:sym typeface="+mn-lt"/>
              </a:rPr>
              <a:t>《</a:t>
            </a:r>
            <a:r>
              <a:rPr lang="zh-CN" altLang="en-US" dirty="0">
                <a:solidFill>
                  <a:schemeClr val="bg1"/>
                </a:solidFill>
                <a:cs typeface="+mn-ea"/>
                <a:sym typeface="+mn-lt"/>
              </a:rPr>
              <a:t>统计学基础</a:t>
            </a:r>
            <a:r>
              <a:rPr lang="en-US" altLang="zh-CN" dirty="0">
                <a:solidFill>
                  <a:schemeClr val="bg1"/>
                </a:solidFill>
                <a:cs typeface="+mn-ea"/>
                <a:sym typeface="+mn-lt"/>
              </a:rPr>
              <a:t>》</a:t>
            </a:r>
          </a:p>
          <a:p>
            <a:pPr eaLnBrk="0">
              <a:lnSpc>
                <a:spcPct val="150000"/>
              </a:lnSpc>
            </a:pPr>
            <a:r>
              <a:rPr lang="en-US" altLang="zh-CN" sz="1400" dirty="0">
                <a:solidFill>
                  <a:schemeClr val="bg1"/>
                </a:solidFill>
                <a:cs typeface="+mn-ea"/>
                <a:sym typeface="+mn-lt"/>
              </a:rPr>
              <a:t>A platform for visualizing the statistical calculation and analysis process.</a:t>
            </a:r>
          </a:p>
          <a:p>
            <a:pPr eaLnBrk="0">
              <a:lnSpc>
                <a:spcPct val="150000"/>
              </a:lnSpc>
            </a:pPr>
            <a:endParaRPr lang="en-US" altLang="zh-CN" cap="none" dirty="0">
              <a:solidFill>
                <a:schemeClr val="bg1"/>
              </a:solidFill>
              <a:cs typeface="+mn-ea"/>
              <a:sym typeface="+mn-lt"/>
            </a:endParaRPr>
          </a:p>
        </p:txBody>
      </p:sp>
      <p:grpSp>
        <p:nvGrpSpPr>
          <p:cNvPr id="99" name="组合 9"/>
          <p:cNvGrpSpPr/>
          <p:nvPr/>
        </p:nvGrpSpPr>
        <p:grpSpPr>
          <a:xfrm>
            <a:off x="1425807" y="5691761"/>
            <a:ext cx="1190392" cy="45720"/>
            <a:chOff x="1652073" y="3644911"/>
            <a:chExt cx="1190392" cy="45720"/>
          </a:xfrm>
        </p:grpSpPr>
        <p:sp>
          <p:nvSpPr>
            <p:cNvPr id="1048625"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26"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27"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28"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622"/>
                                        </p:tgtEl>
                                        <p:attrNameLst>
                                          <p:attrName>style.visibility</p:attrName>
                                        </p:attrNameLst>
                                      </p:cBhvr>
                                      <p:to>
                                        <p:strVal val="visible"/>
                                      </p:to>
                                    </p:set>
                                    <p:animEffect transition="in" filter="wipe(up)">
                                      <p:cBhvr>
                                        <p:cTn id="7" dur="500"/>
                                        <p:tgtEl>
                                          <p:spTgt spid="10486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623"/>
                                        </p:tgtEl>
                                        <p:attrNameLst>
                                          <p:attrName>style.visibility</p:attrName>
                                        </p:attrNameLst>
                                      </p:cBhvr>
                                      <p:to>
                                        <p:strVal val="visible"/>
                                      </p:to>
                                    </p:set>
                                    <p:animEffect transition="in" filter="fade">
                                      <p:cBhvr>
                                        <p:cTn id="12" dur="1000"/>
                                        <p:tgtEl>
                                          <p:spTgt spid="1048623"/>
                                        </p:tgtEl>
                                      </p:cBhvr>
                                    </p:animEffect>
                                    <p:anim calcmode="lin" valueType="num">
                                      <p:cBhvr>
                                        <p:cTn id="13" dur="1000" fill="hold"/>
                                        <p:tgtEl>
                                          <p:spTgt spid="1048623"/>
                                        </p:tgtEl>
                                        <p:attrNameLst>
                                          <p:attrName>ppt_x</p:attrName>
                                        </p:attrNameLst>
                                      </p:cBhvr>
                                      <p:tavLst>
                                        <p:tav tm="0">
                                          <p:val>
                                            <p:strVal val="#ppt_x"/>
                                          </p:val>
                                        </p:tav>
                                        <p:tav tm="100000">
                                          <p:val>
                                            <p:strVal val="#ppt_x"/>
                                          </p:val>
                                        </p:tav>
                                      </p:tavLst>
                                    </p:anim>
                                    <p:anim calcmode="lin" valueType="num">
                                      <p:cBhvr>
                                        <p:cTn id="14" dur="1000" fill="hold"/>
                                        <p:tgtEl>
                                          <p:spTgt spid="10486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624"/>
                                        </p:tgtEl>
                                        <p:attrNameLst>
                                          <p:attrName>style.visibility</p:attrName>
                                        </p:attrNameLst>
                                      </p:cBhvr>
                                      <p:to>
                                        <p:strVal val="visible"/>
                                      </p:to>
                                    </p:set>
                                    <p:animEffect transition="in" filter="fade">
                                      <p:cBhvr>
                                        <p:cTn id="19" dur="1000"/>
                                        <p:tgtEl>
                                          <p:spTgt spid="1048624"/>
                                        </p:tgtEl>
                                      </p:cBhvr>
                                    </p:animEffect>
                                    <p:anim calcmode="lin" valueType="num">
                                      <p:cBhvr>
                                        <p:cTn id="20" dur="1000" fill="hold"/>
                                        <p:tgtEl>
                                          <p:spTgt spid="1048624"/>
                                        </p:tgtEl>
                                        <p:attrNameLst>
                                          <p:attrName>ppt_x</p:attrName>
                                        </p:attrNameLst>
                                      </p:cBhvr>
                                      <p:tavLst>
                                        <p:tav tm="0">
                                          <p:val>
                                            <p:strVal val="#ppt_x"/>
                                          </p:val>
                                        </p:tav>
                                        <p:tav tm="100000">
                                          <p:val>
                                            <p:strVal val="#ppt_x"/>
                                          </p:val>
                                        </p:tav>
                                      </p:tavLst>
                                    </p:anim>
                                    <p:anim calcmode="lin" valueType="num">
                                      <p:cBhvr>
                                        <p:cTn id="21" dur="1000" fill="hold"/>
                                        <p:tgtEl>
                                          <p:spTgt spid="10486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left)">
                                      <p:cBhvr>
                                        <p:cTn id="2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p:bldP spid="1048623" grpId="0"/>
      <p:bldP spid="10486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5" descr="图片包含 游戏机, 光盘  描述已自动生成"/>
          <p:cNvPicPr>
            <a:picLocks noChangeAspect="1"/>
          </p:cNvPicPr>
          <p:nvPr/>
        </p:nvPicPr>
        <p:blipFill rotWithShape="1">
          <a:blip r:embed="rId3" cstate="print"/>
          <a:srcRect l="31004" t="43333" r="34056" b="2898"/>
          <a:stretch>
            <a:fillRect/>
          </a:stretch>
        </p:blipFill>
        <p:spPr>
          <a:xfrm>
            <a:off x="8247185" y="-1"/>
            <a:ext cx="3944815" cy="3913171"/>
          </a:xfrm>
          <a:prstGeom prst="rect">
            <a:avLst/>
          </a:prstGeom>
        </p:spPr>
      </p:pic>
      <p:grpSp>
        <p:nvGrpSpPr>
          <p:cNvPr id="103" name="组合 2"/>
          <p:cNvGrpSpPr/>
          <p:nvPr/>
        </p:nvGrpSpPr>
        <p:grpSpPr>
          <a:xfrm>
            <a:off x="1226545" y="2774694"/>
            <a:ext cx="2312846" cy="838026"/>
            <a:chOff x="1087700" y="4682849"/>
            <a:chExt cx="2312846" cy="838026"/>
          </a:xfrm>
        </p:grpSpPr>
        <p:sp>
          <p:nvSpPr>
            <p:cNvPr id="1048631" name="文本框 3"/>
            <p:cNvSpPr txBox="1"/>
            <p:nvPr/>
          </p:nvSpPr>
          <p:spPr>
            <a:xfrm>
              <a:off x="1105864" y="4682849"/>
              <a:ext cx="979755" cy="396134"/>
            </a:xfrm>
            <a:prstGeom prst="rect">
              <a:avLst/>
            </a:prstGeom>
            <a:noFill/>
          </p:spPr>
          <p:txBody>
            <a:bodyPr wrap="none" rtlCol="0">
              <a:spAutoFit/>
            </a:bodyPr>
            <a:lstStyle/>
            <a:p>
              <a:pPr>
                <a:lnSpc>
                  <a:spcPct val="120000"/>
                </a:lnSpc>
              </a:pPr>
              <a:r>
                <a:rPr lang="zh-CN" altLang="en-US" b="1" dirty="0">
                  <a:solidFill>
                    <a:srgbClr val="C00000"/>
                  </a:solidFill>
                  <a:cs typeface="+mn-ea"/>
                  <a:sym typeface="+mn-lt"/>
                </a:rPr>
                <a:t>痛点</a:t>
              </a:r>
              <a:r>
                <a:rPr lang="en-US" altLang="zh-CN" b="1" dirty="0">
                  <a:solidFill>
                    <a:srgbClr val="C00000"/>
                  </a:solidFill>
                  <a:cs typeface="+mn-ea"/>
                  <a:sym typeface="+mn-lt"/>
                </a:rPr>
                <a:t>1</a:t>
              </a:r>
              <a:r>
                <a:rPr lang="zh-CN" altLang="en-US" sz="1600" b="1" dirty="0">
                  <a:solidFill>
                    <a:srgbClr val="C00000"/>
                  </a:solidFill>
                  <a:cs typeface="+mn-ea"/>
                  <a:sym typeface="+mn-lt"/>
                </a:rPr>
                <a:t>：</a:t>
              </a:r>
            </a:p>
          </p:txBody>
        </p:sp>
        <p:sp>
          <p:nvSpPr>
            <p:cNvPr id="1048632" name="文本框 4"/>
            <p:cNvSpPr txBox="1"/>
            <p:nvPr/>
          </p:nvSpPr>
          <p:spPr>
            <a:xfrm>
              <a:off x="1087700" y="5124741"/>
              <a:ext cx="2312846" cy="396134"/>
            </a:xfrm>
            <a:prstGeom prst="rect">
              <a:avLst/>
            </a:prstGeom>
            <a:noFill/>
          </p:spPr>
          <p:txBody>
            <a:bodyPr wrap="square" rtlCol="0">
              <a:spAutoFit/>
            </a:bodyPr>
            <a:lstStyle>
              <a:defPPr>
                <a:defRPr lang="zh-CN"/>
              </a:defPPr>
              <a:lvl1pPr>
                <a:lnSpc>
                  <a:spcPct val="120000"/>
                </a:lnSpc>
                <a:defRPr sz="1200"/>
              </a:lvl1pPr>
            </a:lstStyle>
            <a:p>
              <a:r>
                <a:rPr lang="zh-CN" altLang="en-US" sz="1800" dirty="0">
                  <a:solidFill>
                    <a:schemeClr val="accent2"/>
                  </a:solidFill>
                  <a:cs typeface="+mn-ea"/>
                  <a:sym typeface="+mn-lt"/>
                </a:rPr>
                <a:t>统计学公式记不住</a:t>
              </a:r>
            </a:p>
          </p:txBody>
        </p:sp>
      </p:grpSp>
      <p:grpSp>
        <p:nvGrpSpPr>
          <p:cNvPr id="104" name="组合 9"/>
          <p:cNvGrpSpPr/>
          <p:nvPr/>
        </p:nvGrpSpPr>
        <p:grpSpPr>
          <a:xfrm>
            <a:off x="1159722" y="4424747"/>
            <a:ext cx="2764309" cy="1604295"/>
            <a:chOff x="1280858" y="2628593"/>
            <a:chExt cx="2764309" cy="1604295"/>
          </a:xfrm>
        </p:grpSpPr>
        <p:sp>
          <p:nvSpPr>
            <p:cNvPr id="1048633" name="文本框 10"/>
            <p:cNvSpPr txBox="1"/>
            <p:nvPr/>
          </p:nvSpPr>
          <p:spPr>
            <a:xfrm>
              <a:off x="1325172" y="2628593"/>
              <a:ext cx="979755" cy="396134"/>
            </a:xfrm>
            <a:prstGeom prst="rect">
              <a:avLst/>
            </a:prstGeom>
            <a:noFill/>
          </p:spPr>
          <p:txBody>
            <a:bodyPr wrap="none" rtlCol="0">
              <a:spAutoFit/>
            </a:bodyPr>
            <a:lstStyle/>
            <a:p>
              <a:pPr>
                <a:lnSpc>
                  <a:spcPct val="120000"/>
                </a:lnSpc>
              </a:pPr>
              <a:r>
                <a:rPr lang="zh-CN" altLang="en-US" dirty="0">
                  <a:solidFill>
                    <a:srgbClr val="C00000"/>
                  </a:solidFill>
                  <a:cs typeface="+mn-ea"/>
                  <a:sym typeface="+mn-lt"/>
                </a:rPr>
                <a:t>痛点</a:t>
              </a:r>
              <a:r>
                <a:rPr lang="en-US" altLang="zh-CN" dirty="0">
                  <a:solidFill>
                    <a:srgbClr val="C00000"/>
                  </a:solidFill>
                  <a:cs typeface="+mn-ea"/>
                  <a:sym typeface="+mn-lt"/>
                </a:rPr>
                <a:t>2</a:t>
              </a:r>
              <a:r>
                <a:rPr lang="zh-CN" altLang="en-US" sz="1600" dirty="0">
                  <a:solidFill>
                    <a:srgbClr val="C00000"/>
                  </a:solidFill>
                  <a:cs typeface="+mn-ea"/>
                  <a:sym typeface="+mn-lt"/>
                </a:rPr>
                <a:t>：</a:t>
              </a:r>
            </a:p>
          </p:txBody>
        </p:sp>
        <p:sp>
          <p:nvSpPr>
            <p:cNvPr id="1048634" name="文本框 11"/>
            <p:cNvSpPr txBox="1"/>
            <p:nvPr/>
          </p:nvSpPr>
          <p:spPr>
            <a:xfrm>
              <a:off x="1280858" y="3171957"/>
              <a:ext cx="2764309" cy="1060931"/>
            </a:xfrm>
            <a:prstGeom prst="rect">
              <a:avLst/>
            </a:prstGeom>
            <a:noFill/>
          </p:spPr>
          <p:txBody>
            <a:bodyPr wrap="square" rtlCol="0">
              <a:spAutoFit/>
            </a:bodyPr>
            <a:lstStyle>
              <a:defPPr>
                <a:defRPr lang="zh-CN"/>
              </a:defPPr>
              <a:lvl1pPr>
                <a:lnSpc>
                  <a:spcPct val="120000"/>
                </a:lnSpc>
                <a:defRPr sz="1200"/>
              </a:lvl1pPr>
            </a:lstStyle>
            <a:p>
              <a:r>
                <a:rPr lang="zh-CN" altLang="en-US" sz="1800" dirty="0">
                  <a:solidFill>
                    <a:schemeClr val="accent2"/>
                  </a:solidFill>
                  <a:cs typeface="+mn-ea"/>
                  <a:sym typeface="+mn-lt"/>
                </a:rPr>
                <a:t>统计学分析数据计算复杂，做题时，无法精确定位错误</a:t>
              </a:r>
            </a:p>
          </p:txBody>
        </p:sp>
      </p:grpSp>
      <p:sp>
        <p:nvSpPr>
          <p:cNvPr id="1048635" name="Shape 2588"/>
          <p:cNvSpPr/>
          <p:nvPr/>
        </p:nvSpPr>
        <p:spPr>
          <a:xfrm>
            <a:off x="861034" y="2883045"/>
            <a:ext cx="298688" cy="248349"/>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36" name="Shape 2589"/>
          <p:cNvSpPr/>
          <p:nvPr/>
        </p:nvSpPr>
        <p:spPr>
          <a:xfrm>
            <a:off x="779133" y="4508832"/>
            <a:ext cx="298688" cy="27154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37" name="文本框 19"/>
          <p:cNvSpPr txBox="1"/>
          <p:nvPr/>
        </p:nvSpPr>
        <p:spPr>
          <a:xfrm>
            <a:off x="662821" y="893974"/>
            <a:ext cx="5388699" cy="594360"/>
          </a:xfrm>
          <a:prstGeom prst="rect">
            <a:avLst/>
          </a:prstGeom>
          <a:noFill/>
        </p:spPr>
        <p:txBody>
          <a:bodyPr wrap="square" rtlCol="0">
            <a:spAutoFit/>
          </a:bodyPr>
          <a:lstStyle/>
          <a:p>
            <a:pPr>
              <a:lnSpc>
                <a:spcPct val="120000"/>
              </a:lnSpc>
            </a:pPr>
            <a:r>
              <a:rPr lang="zh-CN" altLang="en-US" sz="2800" b="1" dirty="0">
                <a:solidFill>
                  <a:schemeClr val="accent1"/>
                </a:solidFill>
                <a:cs typeface="+mn-ea"/>
                <a:sym typeface="+mn-lt"/>
              </a:rPr>
              <a:t>设计创意</a:t>
            </a:r>
          </a:p>
        </p:txBody>
      </p:sp>
      <p:cxnSp>
        <p:nvCxnSpPr>
          <p:cNvPr id="3145728" name="直接连接符 20"/>
          <p:cNvCxnSpPr>
            <a:cxnSpLocks/>
          </p:cNvCxnSpPr>
          <p:nvPr/>
        </p:nvCxnSpPr>
        <p:spPr>
          <a:xfrm>
            <a:off x="1485204" y="1566305"/>
            <a:ext cx="698587"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97158" name="图片 21"/>
          <p:cNvPicPr>
            <a:picLocks noChangeAspect="1"/>
          </p:cNvPicPr>
          <p:nvPr/>
        </p:nvPicPr>
        <p:blipFill>
          <a:blip r:embed="rId4"/>
          <a:stretch>
            <a:fillRect/>
          </a:stretch>
        </p:blipFill>
        <p:spPr>
          <a:xfrm>
            <a:off x="4127540" y="893974"/>
            <a:ext cx="3329445" cy="2837332"/>
          </a:xfrm>
          <a:prstGeom prst="rect">
            <a:avLst/>
          </a:prstGeom>
        </p:spPr>
      </p:pic>
      <p:sp>
        <p:nvSpPr>
          <p:cNvPr id="1048638" name="文本框 26"/>
          <p:cNvSpPr txBox="1"/>
          <p:nvPr/>
        </p:nvSpPr>
        <p:spPr>
          <a:xfrm>
            <a:off x="707301" y="1772332"/>
            <a:ext cx="3351335" cy="1005839"/>
          </a:xfrm>
          <a:prstGeom prst="rect">
            <a:avLst/>
          </a:prstGeom>
          <a:noFill/>
        </p:spPr>
        <p:txBody>
          <a:bodyPr wrap="square" rtlCol="0">
            <a:spAutoFit/>
          </a:bodyPr>
          <a:lstStyle/>
          <a:p>
            <a:pPr>
              <a:lnSpc>
                <a:spcPct val="150000"/>
              </a:lnSpc>
            </a:pPr>
            <a:r>
              <a:rPr lang="zh-CN" altLang="en-US" sz="2000" b="1" dirty="0">
                <a:solidFill>
                  <a:schemeClr val="accent2">
                    <a:lumMod val="60000"/>
                    <a:lumOff val="40000"/>
                  </a:schemeClr>
                </a:solidFill>
                <a:cs typeface="+mn-ea"/>
                <a:sym typeface="+mn-lt"/>
              </a:rPr>
              <a:t>当我们在做统计学数据分析的题目时，我们会发现</a:t>
            </a:r>
            <a:r>
              <a:rPr lang="en-US" altLang="zh-CN" sz="2000" b="1" dirty="0">
                <a:solidFill>
                  <a:schemeClr val="accent2">
                    <a:lumMod val="60000"/>
                    <a:lumOff val="40000"/>
                  </a:schemeClr>
                </a:solidFill>
                <a:cs typeface="+mn-ea"/>
                <a:sym typeface="+mn-lt"/>
              </a:rPr>
              <a:t>……</a:t>
            </a:r>
            <a:endParaRPr lang="zh-CN" altLang="en-US" sz="2000" dirty="0">
              <a:solidFill>
                <a:schemeClr val="accent2">
                  <a:lumMod val="60000"/>
                  <a:lumOff val="40000"/>
                </a:schemeClr>
              </a:solidFill>
            </a:endParaRPr>
          </a:p>
        </p:txBody>
      </p:sp>
      <p:sp>
        <p:nvSpPr>
          <p:cNvPr id="1048639" name="文本框 27"/>
          <p:cNvSpPr txBox="1"/>
          <p:nvPr/>
        </p:nvSpPr>
        <p:spPr>
          <a:xfrm>
            <a:off x="4070289" y="4622814"/>
            <a:ext cx="4051421" cy="584775"/>
          </a:xfrm>
          <a:prstGeom prst="rect">
            <a:avLst/>
          </a:prstGeom>
          <a:noFill/>
        </p:spPr>
        <p:txBody>
          <a:bodyPr wrap="square" rtlCol="0">
            <a:spAutoFit/>
          </a:bodyPr>
          <a:lstStyle/>
          <a:p>
            <a:r>
              <a:rPr lang="zh-CN" altLang="en-US" sz="3200" b="1" dirty="0">
                <a:solidFill>
                  <a:srgbClr val="C00000"/>
                </a:solidFill>
              </a:rPr>
              <a:t>该怎么办呢？</a:t>
            </a:r>
          </a:p>
        </p:txBody>
      </p:sp>
      <p:pic>
        <p:nvPicPr>
          <p:cNvPr id="3" name="图片 2">
            <a:extLst>
              <a:ext uri="{FF2B5EF4-FFF2-40B4-BE49-F238E27FC236}">
                <a16:creationId xmlns:a16="http://schemas.microsoft.com/office/drawing/2014/main" id="{3DD7D136-1457-D873-F1D1-19DA17C6C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8859" y="363433"/>
            <a:ext cx="1920295" cy="2561394"/>
          </a:xfrm>
          <a:prstGeom prst="rect">
            <a:avLst/>
          </a:prstGeom>
        </p:spPr>
      </p:pic>
      <p:pic>
        <p:nvPicPr>
          <p:cNvPr id="5" name="图片 4">
            <a:extLst>
              <a:ext uri="{FF2B5EF4-FFF2-40B4-BE49-F238E27FC236}">
                <a16:creationId xmlns:a16="http://schemas.microsoft.com/office/drawing/2014/main" id="{62E8442A-163C-9171-15B4-4060505D6F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2266" y="3125413"/>
            <a:ext cx="2220289" cy="2961542"/>
          </a:xfrm>
          <a:prstGeom prst="rect">
            <a:avLst/>
          </a:prstGeom>
        </p:spPr>
      </p:pic>
      <p:pic>
        <p:nvPicPr>
          <p:cNvPr id="7" name="图片 6">
            <a:extLst>
              <a:ext uri="{FF2B5EF4-FFF2-40B4-BE49-F238E27FC236}">
                <a16:creationId xmlns:a16="http://schemas.microsoft.com/office/drawing/2014/main" id="{2F6C255E-BD11-579F-858F-3C1AA77782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8814" y="2924827"/>
            <a:ext cx="1920295" cy="2561395"/>
          </a:xfrm>
          <a:prstGeom prst="rect">
            <a:avLst/>
          </a:prstGeom>
        </p:spPr>
      </p:pic>
      <p:sp>
        <p:nvSpPr>
          <p:cNvPr id="2" name="矩形 1">
            <a:extLst>
              <a:ext uri="{FF2B5EF4-FFF2-40B4-BE49-F238E27FC236}">
                <a16:creationId xmlns:a16="http://schemas.microsoft.com/office/drawing/2014/main" id="{469B6BFA-81C8-41CD-71A5-3F488C14B651}"/>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circle(in)">
                                      <p:cBhvr>
                                        <p:cTn id="7" dur="2000"/>
                                        <p:tgtEl>
                                          <p:spTgt spid="103"/>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circle(in)">
                                      <p:cBhvr>
                                        <p:cTn id="11" dur="2000"/>
                                        <p:tgtEl>
                                          <p:spTgt spid="104"/>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048635"/>
                                        </p:tgtEl>
                                        <p:attrNameLst>
                                          <p:attrName>style.visibility</p:attrName>
                                        </p:attrNameLst>
                                      </p:cBhvr>
                                      <p:to>
                                        <p:strVal val="visible"/>
                                      </p:to>
                                    </p:set>
                                    <p:animEffect transition="in" filter="circle(in)">
                                      <p:cBhvr>
                                        <p:cTn id="15" dur="2000"/>
                                        <p:tgtEl>
                                          <p:spTgt spid="1048635"/>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048636"/>
                                        </p:tgtEl>
                                        <p:attrNameLst>
                                          <p:attrName>style.visibility</p:attrName>
                                        </p:attrNameLst>
                                      </p:cBhvr>
                                      <p:to>
                                        <p:strVal val="visible"/>
                                      </p:to>
                                    </p:set>
                                    <p:animEffect transition="in" filter="circle(in)">
                                      <p:cBhvr>
                                        <p:cTn id="19" dur="2000"/>
                                        <p:tgtEl>
                                          <p:spTgt spid="1048636"/>
                                        </p:tgtEl>
                                      </p:cBhvr>
                                    </p:animEffect>
                                  </p:childTnLst>
                                </p:cTn>
                              </p:par>
                            </p:childTnLst>
                          </p:cTn>
                        </p:par>
                        <p:par>
                          <p:cTn id="20" fill="hold">
                            <p:stCondLst>
                              <p:cond delay="8000"/>
                            </p:stCondLst>
                            <p:childTnLst>
                              <p:par>
                                <p:cTn id="21" presetID="6" presetClass="entr" presetSubtype="16" fill="hold" grpId="0" nodeType="afterEffect">
                                  <p:stCondLst>
                                    <p:cond delay="0"/>
                                  </p:stCondLst>
                                  <p:childTnLst>
                                    <p:set>
                                      <p:cBhvr>
                                        <p:cTn id="22" dur="1" fill="hold">
                                          <p:stCondLst>
                                            <p:cond delay="0"/>
                                          </p:stCondLst>
                                        </p:cTn>
                                        <p:tgtEl>
                                          <p:spTgt spid="1048637"/>
                                        </p:tgtEl>
                                        <p:attrNameLst>
                                          <p:attrName>style.visibility</p:attrName>
                                        </p:attrNameLst>
                                      </p:cBhvr>
                                      <p:to>
                                        <p:strVal val="visible"/>
                                      </p:to>
                                    </p:set>
                                    <p:animEffect transition="in" filter="circle(in)">
                                      <p:cBhvr>
                                        <p:cTn id="23" dur="2000"/>
                                        <p:tgtEl>
                                          <p:spTgt spid="1048637"/>
                                        </p:tgtEl>
                                      </p:cBhvr>
                                    </p:animEffect>
                                  </p:childTnLst>
                                </p:cTn>
                              </p:par>
                            </p:childTnLst>
                          </p:cTn>
                        </p:par>
                        <p:par>
                          <p:cTn id="24" fill="hold">
                            <p:stCondLst>
                              <p:cond delay="10000"/>
                            </p:stCondLst>
                            <p:childTnLst>
                              <p:par>
                                <p:cTn id="25" presetID="6" presetClass="entr" presetSubtype="16" fill="hold" nodeType="afterEffect">
                                  <p:stCondLst>
                                    <p:cond delay="0"/>
                                  </p:stCondLst>
                                  <p:childTnLst>
                                    <p:set>
                                      <p:cBhvr>
                                        <p:cTn id="26" dur="1" fill="hold">
                                          <p:stCondLst>
                                            <p:cond delay="0"/>
                                          </p:stCondLst>
                                        </p:cTn>
                                        <p:tgtEl>
                                          <p:spTgt spid="3145728"/>
                                        </p:tgtEl>
                                        <p:attrNameLst>
                                          <p:attrName>style.visibility</p:attrName>
                                        </p:attrNameLst>
                                      </p:cBhvr>
                                      <p:to>
                                        <p:strVal val="visible"/>
                                      </p:to>
                                    </p:set>
                                    <p:animEffect transition="in" filter="circle(in)">
                                      <p:cBhvr>
                                        <p:cTn id="27" dur="2000"/>
                                        <p:tgtEl>
                                          <p:spTgt spid="314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animBg="1"/>
      <p:bldP spid="1048636" grpId="0" animBg="1"/>
      <p:bldP spid="10486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 5" descr="图片包含 游戏机, 光盘  描述已自动生成"/>
          <p:cNvPicPr>
            <a:picLocks noChangeAspect="1"/>
          </p:cNvPicPr>
          <p:nvPr/>
        </p:nvPicPr>
        <p:blipFill rotWithShape="1">
          <a:blip r:embed="rId3" cstate="print"/>
          <a:srcRect l="31004" t="43333" r="34056" b="2898"/>
          <a:stretch>
            <a:fillRect/>
          </a:stretch>
        </p:blipFill>
        <p:spPr>
          <a:xfrm>
            <a:off x="8247185" y="-1"/>
            <a:ext cx="3944815" cy="3913171"/>
          </a:xfrm>
          <a:prstGeom prst="rect">
            <a:avLst/>
          </a:prstGeom>
        </p:spPr>
      </p:pic>
      <p:grpSp>
        <p:nvGrpSpPr>
          <p:cNvPr id="108" name="组合 6"/>
          <p:cNvGrpSpPr/>
          <p:nvPr/>
        </p:nvGrpSpPr>
        <p:grpSpPr>
          <a:xfrm>
            <a:off x="707301" y="1916748"/>
            <a:ext cx="1958422" cy="1846528"/>
            <a:chOff x="-339670" y="4752265"/>
            <a:chExt cx="1958422" cy="1846528"/>
          </a:xfrm>
        </p:grpSpPr>
        <p:sp>
          <p:nvSpPr>
            <p:cNvPr id="1048642" name="文本框 7"/>
            <p:cNvSpPr txBox="1"/>
            <p:nvPr/>
          </p:nvSpPr>
          <p:spPr>
            <a:xfrm>
              <a:off x="-339670" y="4752265"/>
              <a:ext cx="1210588" cy="362343"/>
            </a:xfrm>
            <a:prstGeom prst="rect">
              <a:avLst/>
            </a:prstGeom>
            <a:noFill/>
          </p:spPr>
          <p:txBody>
            <a:bodyPr wrap="none" rtlCol="0">
              <a:spAutoFit/>
            </a:bodyPr>
            <a:lstStyle/>
            <a:p>
              <a:pPr>
                <a:lnSpc>
                  <a:spcPct val="120000"/>
                </a:lnSpc>
              </a:pPr>
              <a:r>
                <a:rPr lang="zh-CN" altLang="en-US" sz="1600" dirty="0">
                  <a:solidFill>
                    <a:srgbClr val="C00000"/>
                  </a:solidFill>
                  <a:cs typeface="+mn-ea"/>
                  <a:sym typeface="+mn-lt"/>
                </a:rPr>
                <a:t>设计思路：</a:t>
              </a:r>
            </a:p>
          </p:txBody>
        </p:sp>
        <p:sp>
          <p:nvSpPr>
            <p:cNvPr id="1048643" name="文本框 8"/>
            <p:cNvSpPr txBox="1"/>
            <p:nvPr/>
          </p:nvSpPr>
          <p:spPr>
            <a:xfrm>
              <a:off x="-339670" y="5056319"/>
              <a:ext cx="1958422" cy="1542474"/>
            </a:xfrm>
            <a:prstGeom prst="rect">
              <a:avLst/>
            </a:prstGeom>
            <a:noFill/>
          </p:spPr>
          <p:txBody>
            <a:bodyPr wrap="square" rtlCol="0">
              <a:spAutoFit/>
            </a:bodyPr>
            <a:lstStyle>
              <a:defPPr>
                <a:defRPr lang="zh-CN"/>
              </a:defPPr>
              <a:lvl1pPr>
                <a:lnSpc>
                  <a:spcPct val="120000"/>
                </a:lnSpc>
                <a:defRPr sz="1200"/>
              </a:lvl1pPr>
            </a:lstStyle>
            <a:p>
              <a:r>
                <a:rPr lang="en-US" altLang="zh-CN" sz="1600" dirty="0">
                  <a:solidFill>
                    <a:schemeClr val="accent2"/>
                  </a:solidFill>
                  <a:cs typeface="+mn-ea"/>
                  <a:sym typeface="+mn-lt"/>
                </a:rPr>
                <a:t>1.</a:t>
              </a:r>
              <a:r>
                <a:rPr lang="zh-CN" altLang="en-US" sz="1600" dirty="0">
                  <a:solidFill>
                    <a:schemeClr val="accent2"/>
                  </a:solidFill>
                  <a:cs typeface="+mn-ea"/>
                  <a:sym typeface="+mn-lt"/>
                </a:rPr>
                <a:t>自动提供计算思路</a:t>
              </a:r>
              <a:endParaRPr lang="en-US" altLang="zh-CN" sz="1600" dirty="0">
                <a:solidFill>
                  <a:schemeClr val="accent2"/>
                </a:solidFill>
                <a:cs typeface="+mn-ea"/>
                <a:sym typeface="+mn-lt"/>
              </a:endParaRPr>
            </a:p>
            <a:p>
              <a:r>
                <a:rPr lang="en-US" altLang="zh-CN" sz="1600" dirty="0">
                  <a:solidFill>
                    <a:schemeClr val="accent2"/>
                  </a:solidFill>
                  <a:cs typeface="+mn-ea"/>
                  <a:sym typeface="+mn-lt"/>
                </a:rPr>
                <a:t>2.</a:t>
              </a:r>
              <a:r>
                <a:rPr lang="zh-CN" altLang="en-US" sz="1600" dirty="0">
                  <a:solidFill>
                    <a:schemeClr val="accent2"/>
                  </a:solidFill>
                  <a:cs typeface="+mn-ea"/>
                  <a:sym typeface="+mn-lt"/>
                </a:rPr>
                <a:t>根据需求提供计算过程及结果</a:t>
              </a:r>
              <a:endParaRPr lang="en-US" altLang="zh-CN" sz="1600" dirty="0">
                <a:solidFill>
                  <a:schemeClr val="accent2"/>
                </a:solidFill>
                <a:cs typeface="+mn-ea"/>
                <a:sym typeface="+mn-lt"/>
              </a:endParaRPr>
            </a:p>
            <a:p>
              <a:r>
                <a:rPr lang="en-US" altLang="zh-CN" sz="1600" dirty="0">
                  <a:solidFill>
                    <a:schemeClr val="accent2"/>
                  </a:solidFill>
                  <a:cs typeface="+mn-ea"/>
                  <a:sym typeface="+mn-lt"/>
                </a:rPr>
                <a:t>3.</a:t>
              </a:r>
              <a:r>
                <a:rPr lang="zh-CN" altLang="en-US" sz="1600" dirty="0">
                  <a:solidFill>
                    <a:schemeClr val="accent2"/>
                  </a:solidFill>
                  <a:cs typeface="+mn-ea"/>
                  <a:sym typeface="+mn-lt"/>
                </a:rPr>
                <a:t>可视化展示</a:t>
              </a:r>
              <a:endParaRPr lang="en-US" altLang="zh-CN" sz="1600" dirty="0">
                <a:solidFill>
                  <a:schemeClr val="accent2"/>
                </a:solidFill>
                <a:cs typeface="+mn-ea"/>
                <a:sym typeface="+mn-lt"/>
              </a:endParaRPr>
            </a:p>
          </p:txBody>
        </p:sp>
      </p:grpSp>
      <p:grpSp>
        <p:nvGrpSpPr>
          <p:cNvPr id="109" name="组合 12"/>
          <p:cNvGrpSpPr/>
          <p:nvPr/>
        </p:nvGrpSpPr>
        <p:grpSpPr>
          <a:xfrm>
            <a:off x="2941018" y="4282303"/>
            <a:ext cx="3790212" cy="1361852"/>
            <a:chOff x="1289536" y="4704238"/>
            <a:chExt cx="3790212" cy="1361852"/>
          </a:xfrm>
        </p:grpSpPr>
        <p:sp>
          <p:nvSpPr>
            <p:cNvPr id="1048644" name="文本框 13"/>
            <p:cNvSpPr txBox="1"/>
            <p:nvPr/>
          </p:nvSpPr>
          <p:spPr>
            <a:xfrm>
              <a:off x="1289536" y="4704238"/>
              <a:ext cx="1402080" cy="457200"/>
            </a:xfrm>
            <a:prstGeom prst="rect">
              <a:avLst/>
            </a:prstGeom>
            <a:noFill/>
          </p:spPr>
          <p:txBody>
            <a:bodyPr wrap="none" rtlCol="0">
              <a:spAutoFit/>
            </a:bodyPr>
            <a:lstStyle/>
            <a:p>
              <a:pPr>
                <a:lnSpc>
                  <a:spcPct val="120000"/>
                </a:lnSpc>
              </a:pPr>
              <a:r>
                <a:rPr lang="zh-CN" altLang="en-US" sz="2000" dirty="0">
                  <a:solidFill>
                    <a:srgbClr val="2B859C"/>
                  </a:solidFill>
                  <a:cs typeface="+mn-ea"/>
                  <a:sym typeface="+mn-lt"/>
                </a:rPr>
                <a:t>解决方案</a:t>
              </a:r>
              <a:r>
                <a:rPr lang="zh-CN" altLang="en-US" sz="1600" dirty="0">
                  <a:solidFill>
                    <a:schemeClr val="accent2"/>
                  </a:solidFill>
                  <a:cs typeface="+mn-ea"/>
                  <a:sym typeface="+mn-lt"/>
                </a:rPr>
                <a:t>：</a:t>
              </a:r>
            </a:p>
          </p:txBody>
        </p:sp>
        <p:sp>
          <p:nvSpPr>
            <p:cNvPr id="1048645" name="文本框 14"/>
            <p:cNvSpPr txBox="1"/>
            <p:nvPr/>
          </p:nvSpPr>
          <p:spPr>
            <a:xfrm>
              <a:off x="1289536" y="5112816"/>
              <a:ext cx="3790212" cy="953274"/>
            </a:xfrm>
            <a:prstGeom prst="rect">
              <a:avLst/>
            </a:prstGeom>
            <a:noFill/>
          </p:spPr>
          <p:txBody>
            <a:bodyPr wrap="square" rtlCol="0">
              <a:spAutoFit/>
            </a:bodyPr>
            <a:lstStyle>
              <a:defPPr>
                <a:defRPr lang="zh-CN"/>
              </a:defPPr>
              <a:lvl1pPr>
                <a:lnSpc>
                  <a:spcPct val="120000"/>
                </a:lnSpc>
                <a:defRPr sz="1200"/>
              </a:lvl1pPr>
            </a:lstStyle>
            <a:p>
              <a:r>
                <a:rPr lang="zh-CN" altLang="en-US" sz="1600" dirty="0">
                  <a:solidFill>
                    <a:schemeClr val="accent2"/>
                  </a:solidFill>
                  <a:cs typeface="+mn-ea"/>
                  <a:sym typeface="+mn-lt"/>
                </a:rPr>
                <a:t>在网络平台上进行统计学计算，即可获得对应的</a:t>
              </a:r>
              <a:r>
                <a:rPr lang="zh-CN" altLang="en-US" sz="1600" dirty="0">
                  <a:solidFill>
                    <a:schemeClr val="accent2"/>
                  </a:solidFill>
                  <a:highlight>
                    <a:srgbClr val="FFFF00"/>
                  </a:highlight>
                  <a:cs typeface="+mn-ea"/>
                  <a:sym typeface="+mn-lt"/>
                </a:rPr>
                <a:t>公式与运算过程、计算结果</a:t>
              </a:r>
              <a:endParaRPr lang="en-US" altLang="zh-CN" sz="1600" dirty="0">
                <a:solidFill>
                  <a:schemeClr val="accent2"/>
                </a:solidFill>
                <a:highlight>
                  <a:srgbClr val="FFFF00"/>
                </a:highlight>
                <a:cs typeface="+mn-ea"/>
                <a:sym typeface="+mn-lt"/>
              </a:endParaRPr>
            </a:p>
            <a:p>
              <a:r>
                <a:rPr lang="zh-CN" altLang="en-US" sz="1600" dirty="0">
                  <a:solidFill>
                    <a:schemeClr val="accent2"/>
                  </a:solidFill>
                  <a:cs typeface="+mn-ea"/>
                  <a:sym typeface="+mn-lt"/>
                </a:rPr>
                <a:t>即：</a:t>
              </a:r>
            </a:p>
          </p:txBody>
        </p:sp>
      </p:grpSp>
      <p:sp>
        <p:nvSpPr>
          <p:cNvPr id="1048646" name="Shape 2525"/>
          <p:cNvSpPr/>
          <p:nvPr/>
        </p:nvSpPr>
        <p:spPr>
          <a:xfrm>
            <a:off x="2516379" y="4392193"/>
            <a:ext cx="298688" cy="29868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47" name="Shape 2587"/>
          <p:cNvSpPr/>
          <p:nvPr/>
        </p:nvSpPr>
        <p:spPr>
          <a:xfrm>
            <a:off x="476750" y="1835654"/>
            <a:ext cx="298688" cy="29868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48" name="文本框 19"/>
          <p:cNvSpPr txBox="1"/>
          <p:nvPr/>
        </p:nvSpPr>
        <p:spPr>
          <a:xfrm>
            <a:off x="775438" y="927535"/>
            <a:ext cx="5388699" cy="594359"/>
          </a:xfrm>
          <a:prstGeom prst="rect">
            <a:avLst/>
          </a:prstGeom>
          <a:noFill/>
        </p:spPr>
        <p:txBody>
          <a:bodyPr wrap="square" rtlCol="0">
            <a:spAutoFit/>
          </a:bodyPr>
          <a:lstStyle/>
          <a:p>
            <a:pPr>
              <a:lnSpc>
                <a:spcPct val="120000"/>
              </a:lnSpc>
            </a:pPr>
            <a:r>
              <a:rPr lang="zh-CN" altLang="en-US" sz="2800" b="1" dirty="0">
                <a:solidFill>
                  <a:schemeClr val="accent1"/>
                </a:solidFill>
                <a:cs typeface="+mn-ea"/>
                <a:sym typeface="+mn-lt"/>
              </a:rPr>
              <a:t>设计创意</a:t>
            </a:r>
          </a:p>
        </p:txBody>
      </p:sp>
      <p:cxnSp>
        <p:nvCxnSpPr>
          <p:cNvPr id="3145729" name="直接连接符 20"/>
          <p:cNvCxnSpPr>
            <a:cxnSpLocks/>
          </p:cNvCxnSpPr>
          <p:nvPr/>
        </p:nvCxnSpPr>
        <p:spPr>
          <a:xfrm>
            <a:off x="1485204" y="1566305"/>
            <a:ext cx="69858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48649" name="文本框 22"/>
          <p:cNvSpPr txBox="1"/>
          <p:nvPr/>
        </p:nvSpPr>
        <p:spPr>
          <a:xfrm>
            <a:off x="2665723" y="5904724"/>
            <a:ext cx="5770339" cy="461665"/>
          </a:xfrm>
          <a:prstGeom prst="rect">
            <a:avLst/>
          </a:prstGeom>
          <a:noFill/>
        </p:spPr>
        <p:txBody>
          <a:bodyPr wrap="square" rtlCol="0">
            <a:spAutoFit/>
          </a:bodyPr>
          <a:lstStyle/>
          <a:p>
            <a:r>
              <a:rPr kumimoji="0" lang="zh-CN" altLang="en-US" sz="2400" b="1" i="0" u="none" strike="noStrike" kern="1200" cap="none" spc="0" normalizeH="0" baseline="0" noProof="0" dirty="0">
                <a:ln>
                  <a:noFill/>
                </a:ln>
                <a:solidFill>
                  <a:srgbClr val="254F7F"/>
                </a:solidFill>
                <a:effectLst/>
                <a:uLnTx/>
                <a:uFillTx/>
                <a:latin typeface="Arial"/>
                <a:ea typeface="微软雅黑"/>
                <a:cs typeface="+mn-ea"/>
                <a:sym typeface="+mn-lt"/>
              </a:rPr>
              <a:t>面向统计学的数据计算可视化分析平台</a:t>
            </a:r>
          </a:p>
        </p:txBody>
      </p:sp>
      <p:pic>
        <p:nvPicPr>
          <p:cNvPr id="2097161" name="图片 1"/>
          <p:cNvPicPr>
            <a:picLocks noChangeAspect="1"/>
          </p:cNvPicPr>
          <p:nvPr/>
        </p:nvPicPr>
        <p:blipFill>
          <a:blip r:embed="rId4"/>
          <a:stretch>
            <a:fillRect/>
          </a:stretch>
        </p:blipFill>
        <p:spPr>
          <a:xfrm>
            <a:off x="2858486" y="1157050"/>
            <a:ext cx="2800126" cy="2386250"/>
          </a:xfrm>
          <a:prstGeom prst="rect">
            <a:avLst/>
          </a:prstGeom>
        </p:spPr>
      </p:pic>
      <p:pic>
        <p:nvPicPr>
          <p:cNvPr id="2" name="图片 1">
            <a:extLst>
              <a:ext uri="{FF2B5EF4-FFF2-40B4-BE49-F238E27FC236}">
                <a16:creationId xmlns:a16="http://schemas.microsoft.com/office/drawing/2014/main" id="{3E6A506E-1D2D-C07A-8C7B-97DAE088B4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4977" y="332876"/>
            <a:ext cx="4652010" cy="4358005"/>
          </a:xfrm>
          <a:prstGeom prst="rect">
            <a:avLst/>
          </a:prstGeom>
        </p:spPr>
      </p:pic>
      <p:sp>
        <p:nvSpPr>
          <p:cNvPr id="3" name="矩形 2">
            <a:extLst>
              <a:ext uri="{FF2B5EF4-FFF2-40B4-BE49-F238E27FC236}">
                <a16:creationId xmlns:a16="http://schemas.microsoft.com/office/drawing/2014/main" id="{199B93E7-18C7-206A-B4CA-9DD7083BFC70}"/>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circle(in)">
                                      <p:cBhvr>
                                        <p:cTn id="7" dur="2000"/>
                                        <p:tgtEl>
                                          <p:spTgt spid="108"/>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circle(in)">
                                      <p:cBhvr>
                                        <p:cTn id="11" dur="2000"/>
                                        <p:tgtEl>
                                          <p:spTgt spid="109"/>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048646"/>
                                        </p:tgtEl>
                                        <p:attrNameLst>
                                          <p:attrName>style.visibility</p:attrName>
                                        </p:attrNameLst>
                                      </p:cBhvr>
                                      <p:to>
                                        <p:strVal val="visible"/>
                                      </p:to>
                                    </p:set>
                                    <p:animEffect transition="in" filter="circle(in)">
                                      <p:cBhvr>
                                        <p:cTn id="15" dur="2000"/>
                                        <p:tgtEl>
                                          <p:spTgt spid="1048646"/>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048647"/>
                                        </p:tgtEl>
                                        <p:attrNameLst>
                                          <p:attrName>style.visibility</p:attrName>
                                        </p:attrNameLst>
                                      </p:cBhvr>
                                      <p:to>
                                        <p:strVal val="visible"/>
                                      </p:to>
                                    </p:set>
                                    <p:animEffect transition="in" filter="circle(in)">
                                      <p:cBhvr>
                                        <p:cTn id="19" dur="2000"/>
                                        <p:tgtEl>
                                          <p:spTgt spid="1048647"/>
                                        </p:tgtEl>
                                      </p:cBhvr>
                                    </p:animEffect>
                                  </p:childTnLst>
                                </p:cTn>
                              </p:par>
                            </p:childTnLst>
                          </p:cTn>
                        </p:par>
                        <p:par>
                          <p:cTn id="20" fill="hold">
                            <p:stCondLst>
                              <p:cond delay="8000"/>
                            </p:stCondLst>
                            <p:childTnLst>
                              <p:par>
                                <p:cTn id="21" presetID="6" presetClass="entr" presetSubtype="16" fill="hold" grpId="0" nodeType="afterEffect">
                                  <p:stCondLst>
                                    <p:cond delay="0"/>
                                  </p:stCondLst>
                                  <p:childTnLst>
                                    <p:set>
                                      <p:cBhvr>
                                        <p:cTn id="22" dur="1" fill="hold">
                                          <p:stCondLst>
                                            <p:cond delay="0"/>
                                          </p:stCondLst>
                                        </p:cTn>
                                        <p:tgtEl>
                                          <p:spTgt spid="1048648"/>
                                        </p:tgtEl>
                                        <p:attrNameLst>
                                          <p:attrName>style.visibility</p:attrName>
                                        </p:attrNameLst>
                                      </p:cBhvr>
                                      <p:to>
                                        <p:strVal val="visible"/>
                                      </p:to>
                                    </p:set>
                                    <p:animEffect transition="in" filter="circle(in)">
                                      <p:cBhvr>
                                        <p:cTn id="23" dur="2000"/>
                                        <p:tgtEl>
                                          <p:spTgt spid="1048648"/>
                                        </p:tgtEl>
                                      </p:cBhvr>
                                    </p:animEffect>
                                  </p:childTnLst>
                                </p:cTn>
                              </p:par>
                            </p:childTnLst>
                          </p:cTn>
                        </p:par>
                        <p:par>
                          <p:cTn id="24" fill="hold">
                            <p:stCondLst>
                              <p:cond delay="10000"/>
                            </p:stCondLst>
                            <p:childTnLst>
                              <p:par>
                                <p:cTn id="25" presetID="6" presetClass="entr" presetSubtype="16" fill="hold" nodeType="afterEffect">
                                  <p:stCondLst>
                                    <p:cond delay="0"/>
                                  </p:stCondLst>
                                  <p:childTnLst>
                                    <p:set>
                                      <p:cBhvr>
                                        <p:cTn id="26" dur="1" fill="hold">
                                          <p:stCondLst>
                                            <p:cond delay="0"/>
                                          </p:stCondLst>
                                        </p:cTn>
                                        <p:tgtEl>
                                          <p:spTgt spid="3145729"/>
                                        </p:tgtEl>
                                        <p:attrNameLst>
                                          <p:attrName>style.visibility</p:attrName>
                                        </p:attrNameLst>
                                      </p:cBhvr>
                                      <p:to>
                                        <p:strVal val="visible"/>
                                      </p:to>
                                    </p:set>
                                    <p:animEffect transition="in" filter="circle(in)">
                                      <p:cBhvr>
                                        <p:cTn id="27" dur="2000"/>
                                        <p:tgtEl>
                                          <p:spTgt spid="3145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animBg="1"/>
      <p:bldP spid="1048647" grpId="0" animBg="1"/>
      <p:bldP spid="10486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1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64"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659"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60" name="文本框 6"/>
          <p:cNvSpPr txBox="1"/>
          <p:nvPr/>
        </p:nvSpPr>
        <p:spPr>
          <a:xfrm>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TWO</a:t>
            </a:r>
            <a:endParaRPr lang="zh-CN" altLang="en-US" sz="13000" b="1" dirty="0">
              <a:solidFill>
                <a:srgbClr val="212C6A"/>
              </a:solidFill>
              <a:cs typeface="+mn-ea"/>
              <a:sym typeface="+mn-lt"/>
            </a:endParaRPr>
          </a:p>
        </p:txBody>
      </p:sp>
      <p:sp>
        <p:nvSpPr>
          <p:cNvPr id="1048661" name="文本框 7"/>
          <p:cNvSpPr txBox="1"/>
          <p:nvPr/>
        </p:nvSpPr>
        <p:spPr>
          <a:xfrm>
            <a:off x="1574800" y="2103591"/>
            <a:ext cx="4998720" cy="861774"/>
          </a:xfrm>
          <a:prstGeom prst="rect">
            <a:avLst/>
          </a:prstGeom>
          <a:noFill/>
        </p:spPr>
        <p:txBody>
          <a:bodyPr wrap="square" rtlCol="0">
            <a:spAutoFit/>
          </a:bodyPr>
          <a:lstStyle/>
          <a:p>
            <a:r>
              <a:rPr lang="zh-CN" altLang="en-US" sz="5000" b="1" spc="600" dirty="0">
                <a:solidFill>
                  <a:schemeClr val="bg1"/>
                </a:solidFill>
                <a:cs typeface="+mn-ea"/>
                <a:sym typeface="+mn-lt"/>
              </a:rPr>
              <a:t>模块简介</a:t>
            </a:r>
          </a:p>
        </p:txBody>
      </p:sp>
      <p:sp>
        <p:nvSpPr>
          <p:cNvPr id="1048662" name="文本框 8"/>
          <p:cNvSpPr txBox="1"/>
          <p:nvPr/>
        </p:nvSpPr>
        <p:spPr>
          <a:xfrm>
            <a:off x="1574800" y="2998113"/>
            <a:ext cx="2854960" cy="1525739"/>
          </a:xfrm>
          <a:prstGeom prst="rect">
            <a:avLst/>
          </a:prstGeom>
          <a:noFill/>
        </p:spPr>
        <p:txBody>
          <a:bodyPr wrap="square" rtlCol="0">
            <a:spAutoFit/>
          </a:bodyPr>
          <a:lstStyle/>
          <a:p>
            <a:pPr eaLnBrk="0">
              <a:lnSpc>
                <a:spcPct val="150000"/>
              </a:lnSpc>
            </a:pPr>
            <a:r>
              <a:rPr lang="zh-CN" altLang="en-US" sz="1600" cap="none" dirty="0">
                <a:solidFill>
                  <a:schemeClr val="bg1"/>
                </a:solidFill>
                <a:cs typeface="+mn-ea"/>
                <a:sym typeface="+mn-lt"/>
              </a:rPr>
              <a:t>平台具有的功能，网页呈现</a:t>
            </a:r>
            <a:r>
              <a:rPr lang="en-US" altLang="zh-CN" sz="1600" cap="none" dirty="0">
                <a:solidFill>
                  <a:schemeClr val="bg1"/>
                </a:solidFill>
                <a:cs typeface="+mn-ea"/>
                <a:sym typeface="+mn-lt"/>
              </a:rPr>
              <a:t>.</a:t>
            </a:r>
          </a:p>
          <a:p>
            <a:pPr algn="ctr" eaLnBrk="0">
              <a:lnSpc>
                <a:spcPct val="150000"/>
              </a:lnSpc>
            </a:pPr>
            <a:r>
              <a:rPr lang="zh-CN" altLang="en-US" sz="1600" dirty="0">
                <a:solidFill>
                  <a:schemeClr val="bg1"/>
                </a:solidFill>
                <a:cs typeface="+mn-ea"/>
                <a:sym typeface="+mn-lt"/>
              </a:rPr>
              <a:t>目前一共分为七个模块，分别代表七个网页，即主页和相应的七个功能</a:t>
            </a:r>
            <a:endParaRPr lang="en-US" altLang="zh-CN" sz="1600" dirty="0">
              <a:solidFill>
                <a:schemeClr val="bg1"/>
              </a:solidFill>
              <a:cs typeface="+mn-ea"/>
              <a:sym typeface="+mn-lt"/>
            </a:endParaRPr>
          </a:p>
        </p:txBody>
      </p:sp>
      <p:grpSp>
        <p:nvGrpSpPr>
          <p:cNvPr id="117" name="组合 9"/>
          <p:cNvGrpSpPr/>
          <p:nvPr/>
        </p:nvGrpSpPr>
        <p:grpSpPr>
          <a:xfrm>
            <a:off x="1662896" y="5199391"/>
            <a:ext cx="1190392" cy="45720"/>
            <a:chOff x="1652073" y="3644911"/>
            <a:chExt cx="1190392" cy="45720"/>
          </a:xfrm>
        </p:grpSpPr>
        <p:sp>
          <p:nvSpPr>
            <p:cNvPr id="1048663"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64"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65"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66"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660"/>
                                        </p:tgtEl>
                                        <p:attrNameLst>
                                          <p:attrName>style.visibility</p:attrName>
                                        </p:attrNameLst>
                                      </p:cBhvr>
                                      <p:to>
                                        <p:strVal val="visible"/>
                                      </p:to>
                                    </p:set>
                                    <p:animEffect transition="in" filter="wipe(up)">
                                      <p:cBhvr>
                                        <p:cTn id="7" dur="500"/>
                                        <p:tgtEl>
                                          <p:spTgt spid="10486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661"/>
                                        </p:tgtEl>
                                        <p:attrNameLst>
                                          <p:attrName>style.visibility</p:attrName>
                                        </p:attrNameLst>
                                      </p:cBhvr>
                                      <p:to>
                                        <p:strVal val="visible"/>
                                      </p:to>
                                    </p:set>
                                    <p:animEffect transition="in" filter="fade">
                                      <p:cBhvr>
                                        <p:cTn id="12" dur="1000"/>
                                        <p:tgtEl>
                                          <p:spTgt spid="1048661"/>
                                        </p:tgtEl>
                                      </p:cBhvr>
                                    </p:animEffect>
                                    <p:anim calcmode="lin" valueType="num">
                                      <p:cBhvr>
                                        <p:cTn id="13" dur="1000" fill="hold"/>
                                        <p:tgtEl>
                                          <p:spTgt spid="1048661"/>
                                        </p:tgtEl>
                                        <p:attrNameLst>
                                          <p:attrName>ppt_x</p:attrName>
                                        </p:attrNameLst>
                                      </p:cBhvr>
                                      <p:tavLst>
                                        <p:tav tm="0">
                                          <p:val>
                                            <p:strVal val="#ppt_x"/>
                                          </p:val>
                                        </p:tav>
                                        <p:tav tm="100000">
                                          <p:val>
                                            <p:strVal val="#ppt_x"/>
                                          </p:val>
                                        </p:tav>
                                      </p:tavLst>
                                    </p:anim>
                                    <p:anim calcmode="lin" valueType="num">
                                      <p:cBhvr>
                                        <p:cTn id="14" dur="1000" fill="hold"/>
                                        <p:tgtEl>
                                          <p:spTgt spid="10486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662"/>
                                        </p:tgtEl>
                                        <p:attrNameLst>
                                          <p:attrName>style.visibility</p:attrName>
                                        </p:attrNameLst>
                                      </p:cBhvr>
                                      <p:to>
                                        <p:strVal val="visible"/>
                                      </p:to>
                                    </p:set>
                                    <p:animEffect transition="in" filter="fade">
                                      <p:cBhvr>
                                        <p:cTn id="19" dur="1000"/>
                                        <p:tgtEl>
                                          <p:spTgt spid="1048662"/>
                                        </p:tgtEl>
                                      </p:cBhvr>
                                    </p:animEffect>
                                    <p:anim calcmode="lin" valueType="num">
                                      <p:cBhvr>
                                        <p:cTn id="20" dur="1000" fill="hold"/>
                                        <p:tgtEl>
                                          <p:spTgt spid="1048662"/>
                                        </p:tgtEl>
                                        <p:attrNameLst>
                                          <p:attrName>ppt_x</p:attrName>
                                        </p:attrNameLst>
                                      </p:cBhvr>
                                      <p:tavLst>
                                        <p:tav tm="0">
                                          <p:val>
                                            <p:strVal val="#ppt_x"/>
                                          </p:val>
                                        </p:tav>
                                        <p:tav tm="100000">
                                          <p:val>
                                            <p:strVal val="#ppt_x"/>
                                          </p:val>
                                        </p:tav>
                                      </p:tavLst>
                                    </p:anim>
                                    <p:anim calcmode="lin" valueType="num">
                                      <p:cBhvr>
                                        <p:cTn id="21" dur="1000" fill="hold"/>
                                        <p:tgtEl>
                                          <p:spTgt spid="104866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wipe(left)">
                                      <p:cBhvr>
                                        <p:cTn id="2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p:bldP spid="1048661" grpId="0"/>
      <p:bldP spid="10486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70"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1"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72"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3"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74"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5"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6"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1" name="Group 25"/>
          <p:cNvGrpSpPr/>
          <p:nvPr/>
        </p:nvGrpSpPr>
        <p:grpSpPr>
          <a:xfrm>
            <a:off x="1373651" y="3006583"/>
            <a:ext cx="228443" cy="219464"/>
            <a:chOff x="8402638" y="2208213"/>
            <a:chExt cx="473075" cy="461962"/>
          </a:xfrm>
          <a:solidFill>
            <a:schemeClr val="bg1"/>
          </a:solidFill>
        </p:grpSpPr>
        <p:sp>
          <p:nvSpPr>
            <p:cNvPr id="1048677"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8"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9"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0"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dirty="0">
                <a:cs typeface="+mn-ea"/>
                <a:sym typeface="+mn-lt"/>
              </a:endParaRPr>
            </a:p>
          </p:txBody>
        </p:sp>
        <p:sp>
          <p:nvSpPr>
            <p:cNvPr id="1048681"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2"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3" name="矩形 2">
            <a:extLst>
              <a:ext uri="{FF2B5EF4-FFF2-40B4-BE49-F238E27FC236}">
                <a16:creationId xmlns:a16="http://schemas.microsoft.com/office/drawing/2014/main" id="{E0D03076-82FD-D90B-2985-0E2385E322EA}"/>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E1273EE-9ADA-F01F-079D-1766A88A3B29}"/>
              </a:ext>
            </a:extLst>
          </p:cNvPr>
          <p:cNvPicPr>
            <a:picLocks noChangeAspect="1"/>
          </p:cNvPicPr>
          <p:nvPr/>
        </p:nvPicPr>
        <p:blipFill>
          <a:blip r:embed="rId3"/>
          <a:stretch>
            <a:fillRect/>
          </a:stretch>
        </p:blipFill>
        <p:spPr>
          <a:xfrm>
            <a:off x="2541253" y="1184729"/>
            <a:ext cx="5013492" cy="3157215"/>
          </a:xfrm>
          <a:prstGeom prst="rect">
            <a:avLst/>
          </a:prstGeom>
        </p:spPr>
      </p:pic>
      <p:pic>
        <p:nvPicPr>
          <p:cNvPr id="34" name="图片 33">
            <a:extLst>
              <a:ext uri="{FF2B5EF4-FFF2-40B4-BE49-F238E27FC236}">
                <a16:creationId xmlns:a16="http://schemas.microsoft.com/office/drawing/2014/main" id="{2B376893-DD9A-3864-32C6-FF13C3A83FE3}"/>
              </a:ext>
            </a:extLst>
          </p:cNvPr>
          <p:cNvPicPr>
            <a:picLocks noChangeAspect="1"/>
          </p:cNvPicPr>
          <p:nvPr/>
        </p:nvPicPr>
        <p:blipFill>
          <a:blip r:embed="rId4"/>
          <a:stretch>
            <a:fillRect/>
          </a:stretch>
        </p:blipFill>
        <p:spPr>
          <a:xfrm>
            <a:off x="7910761" y="672284"/>
            <a:ext cx="3592512" cy="4626276"/>
          </a:xfrm>
          <a:prstGeom prst="rect">
            <a:avLst/>
          </a:prstGeom>
        </p:spPr>
      </p:pic>
      <p:sp>
        <p:nvSpPr>
          <p:cNvPr id="35" name="文本框 34">
            <a:extLst>
              <a:ext uri="{FF2B5EF4-FFF2-40B4-BE49-F238E27FC236}">
                <a16:creationId xmlns:a16="http://schemas.microsoft.com/office/drawing/2014/main" id="{A89B99BA-F0CC-ABFC-D5C7-E5214812EFB3}"/>
              </a:ext>
            </a:extLst>
          </p:cNvPr>
          <p:cNvSpPr txBox="1"/>
          <p:nvPr/>
        </p:nvSpPr>
        <p:spPr>
          <a:xfrm>
            <a:off x="1602094" y="5298560"/>
            <a:ext cx="2689138"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系统结构与使用流程</a:t>
            </a:r>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70"/>
                                        </p:tgtEl>
                                        <p:attrNameLst>
                                          <p:attrName>style.visibility</p:attrName>
                                        </p:attrNameLst>
                                      </p:cBhvr>
                                      <p:to>
                                        <p:strVal val="visible"/>
                                      </p:to>
                                    </p:set>
                                    <p:animEffect transition="in" filter="wipe(left)">
                                      <p:cBhvr>
                                        <p:cTn id="7" dur="500"/>
                                        <p:tgtEl>
                                          <p:spTgt spid="104867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76"/>
                                        </p:tgtEl>
                                        <p:attrNameLst>
                                          <p:attrName>style.visibility</p:attrName>
                                        </p:attrNameLst>
                                      </p:cBhvr>
                                      <p:to>
                                        <p:strVal val="visible"/>
                                      </p:to>
                                    </p:set>
                                    <p:animEffect transition="in" filter="wipe(right)">
                                      <p:cBhvr>
                                        <p:cTn id="11" dur="500"/>
                                        <p:tgtEl>
                                          <p:spTgt spid="1048676"/>
                                        </p:tgtEl>
                                      </p:cBhvr>
                                    </p:animEffect>
                                  </p:childTnLst>
                                </p:cTn>
                              </p:par>
                              <p:par>
                                <p:cTn id="12" presetID="22" presetClass="entr" presetSubtype="2"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wipe(right)">
                                      <p:cBhvr>
                                        <p:cTn id="14" dur="500"/>
                                        <p:tgtEl>
                                          <p:spTgt spid="1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69"/>
                                        </p:tgtEl>
                                        <p:attrNameLst>
                                          <p:attrName>style.visibility</p:attrName>
                                        </p:attrNameLst>
                                      </p:cBhvr>
                                      <p:to>
                                        <p:strVal val="visible"/>
                                      </p:to>
                                    </p:set>
                                    <p:animEffect transition="in" filter="wipe(right)">
                                      <p:cBhvr>
                                        <p:cTn id="17" dur="500"/>
                                        <p:tgtEl>
                                          <p:spTgt spid="1048669"/>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71"/>
                                        </p:tgtEl>
                                        <p:attrNameLst>
                                          <p:attrName>style.visibility</p:attrName>
                                        </p:attrNameLst>
                                      </p:cBhvr>
                                      <p:to>
                                        <p:strVal val="visible"/>
                                      </p:to>
                                    </p:set>
                                    <p:animEffect transition="in" filter="wipe(right)">
                                      <p:cBhvr>
                                        <p:cTn id="20" dur="500"/>
                                        <p:tgtEl>
                                          <p:spTgt spid="104867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72"/>
                                        </p:tgtEl>
                                        <p:attrNameLst>
                                          <p:attrName>style.visibility</p:attrName>
                                        </p:attrNameLst>
                                      </p:cBhvr>
                                      <p:to>
                                        <p:strVal val="visible"/>
                                      </p:to>
                                    </p:set>
                                    <p:animEffect transition="in" filter="wipe(right)">
                                      <p:cBhvr>
                                        <p:cTn id="23" dur="500"/>
                                        <p:tgtEl>
                                          <p:spTgt spid="104867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73"/>
                                        </p:tgtEl>
                                        <p:attrNameLst>
                                          <p:attrName>style.visibility</p:attrName>
                                        </p:attrNameLst>
                                      </p:cBhvr>
                                      <p:to>
                                        <p:strVal val="visible"/>
                                      </p:to>
                                    </p:set>
                                    <p:animEffect transition="in" filter="wipe(right)">
                                      <p:cBhvr>
                                        <p:cTn id="26" dur="500"/>
                                        <p:tgtEl>
                                          <p:spTgt spid="104867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74"/>
                                        </p:tgtEl>
                                        <p:attrNameLst>
                                          <p:attrName>style.visibility</p:attrName>
                                        </p:attrNameLst>
                                      </p:cBhvr>
                                      <p:to>
                                        <p:strVal val="visible"/>
                                      </p:to>
                                    </p:set>
                                    <p:animEffect transition="in" filter="wipe(right)">
                                      <p:cBhvr>
                                        <p:cTn id="29" dur="500"/>
                                        <p:tgtEl>
                                          <p:spTgt spid="104867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75"/>
                                        </p:tgtEl>
                                        <p:attrNameLst>
                                          <p:attrName>style.visibility</p:attrName>
                                        </p:attrNameLst>
                                      </p:cBhvr>
                                      <p:to>
                                        <p:strVal val="visible"/>
                                      </p:to>
                                    </p:set>
                                    <p:animEffect transition="in" filter="wipe(right)">
                                      <p:cBhvr>
                                        <p:cTn id="32" dur="500"/>
                                        <p:tgtEl>
                                          <p:spTgt spid="104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animBg="1"/>
      <p:bldP spid="1048670" grpId="0" animBg="1"/>
      <p:bldP spid="1048671" grpId="0" animBg="1"/>
      <p:bldP spid="1048672" grpId="0" animBg="1"/>
      <p:bldP spid="1048673" grpId="0" animBg="1"/>
      <p:bldP spid="1048674" grpId="0" animBg="1"/>
      <p:bldP spid="1048675" grpId="0" animBg="1"/>
      <p:bldP spid="10486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4BB8F6C-9BD2-CDEA-2ADB-BE900A6A9FEA}"/>
              </a:ext>
            </a:extLst>
          </p:cNvPr>
          <p:cNvPicPr>
            <a:picLocks noChangeAspect="1"/>
          </p:cNvPicPr>
          <p:nvPr/>
        </p:nvPicPr>
        <p:blipFill>
          <a:blip r:embed="rId3"/>
          <a:stretch>
            <a:fillRect/>
          </a:stretch>
        </p:blipFill>
        <p:spPr>
          <a:xfrm>
            <a:off x="5308017" y="814584"/>
            <a:ext cx="4607908" cy="4822926"/>
          </a:xfrm>
          <a:prstGeom prst="rect">
            <a:avLst/>
          </a:prstGeom>
        </p:spPr>
      </p:pic>
      <p:sp>
        <p:nvSpPr>
          <p:cNvPr id="1048669"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70"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1"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72"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3"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74"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5"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6"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1" name="Group 25"/>
          <p:cNvGrpSpPr/>
          <p:nvPr/>
        </p:nvGrpSpPr>
        <p:grpSpPr>
          <a:xfrm>
            <a:off x="1373651" y="3006583"/>
            <a:ext cx="228443" cy="219464"/>
            <a:chOff x="8402638" y="2208213"/>
            <a:chExt cx="473075" cy="461962"/>
          </a:xfrm>
          <a:solidFill>
            <a:schemeClr val="bg1"/>
          </a:solidFill>
        </p:grpSpPr>
        <p:sp>
          <p:nvSpPr>
            <p:cNvPr id="1048677"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8"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9"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0"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dirty="0">
                <a:cs typeface="+mn-ea"/>
                <a:sym typeface="+mn-lt"/>
              </a:endParaRPr>
            </a:p>
          </p:txBody>
        </p:sp>
        <p:sp>
          <p:nvSpPr>
            <p:cNvPr id="1048681"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2"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683" name="矩形 47"/>
          <p:cNvSpPr/>
          <p:nvPr/>
        </p:nvSpPr>
        <p:spPr>
          <a:xfrm>
            <a:off x="4683805" y="5623036"/>
            <a:ext cx="2411587" cy="338554"/>
          </a:xfrm>
          <a:prstGeom prst="rect">
            <a:avLst/>
          </a:prstGeom>
        </p:spPr>
        <p:txBody>
          <a:bodyPr wrap="square">
            <a:spAutoFit/>
          </a:bodyPr>
          <a:lstStyle/>
          <a:p>
            <a:pPr algn="ctr">
              <a:spcBef>
                <a:spcPct val="0"/>
              </a:spcBef>
            </a:pPr>
            <a:r>
              <a:rPr lang="zh-CN" altLang="en-US" sz="1600" b="1" dirty="0">
                <a:cs typeface="+mn-ea"/>
                <a:sym typeface="+mn-lt"/>
              </a:rPr>
              <a:t>主界面截图</a:t>
            </a:r>
            <a:endParaRPr lang="en-US" altLang="zh-CN" sz="1600" b="1" dirty="0">
              <a:cs typeface="+mn-ea"/>
              <a:sym typeface="+mn-lt"/>
            </a:endParaRPr>
          </a:p>
        </p:txBody>
      </p:sp>
      <p:sp>
        <p:nvSpPr>
          <p:cNvPr id="2" name="文本框 1">
            <a:extLst>
              <a:ext uri="{FF2B5EF4-FFF2-40B4-BE49-F238E27FC236}">
                <a16:creationId xmlns:a16="http://schemas.microsoft.com/office/drawing/2014/main" id="{4084FB8A-3CC5-DAA8-2A7D-05202CC985F8}"/>
              </a:ext>
            </a:extLst>
          </p:cNvPr>
          <p:cNvSpPr txBox="1"/>
          <p:nvPr/>
        </p:nvSpPr>
        <p:spPr>
          <a:xfrm>
            <a:off x="998307" y="5383806"/>
            <a:ext cx="5021496" cy="400110"/>
          </a:xfrm>
          <a:prstGeom prst="rect">
            <a:avLst/>
          </a:prstGeom>
          <a:noFill/>
        </p:spPr>
        <p:txBody>
          <a:bodyPr wrap="square" rtlCol="0">
            <a:spAutoFit/>
          </a:bodyPr>
          <a:lstStyle/>
          <a:p>
            <a:r>
              <a:rPr lang="zh-CN" altLang="en-US" sz="2000" b="1" dirty="0"/>
              <a:t>主界面</a:t>
            </a:r>
            <a:r>
              <a:rPr lang="en-US" altLang="zh-CN" sz="2000" b="1" dirty="0"/>
              <a:t>=</a:t>
            </a:r>
            <a:r>
              <a:rPr lang="zh-CN" altLang="en-US" sz="2000" b="1" dirty="0"/>
              <a:t>系统简介</a:t>
            </a:r>
            <a:r>
              <a:rPr lang="en-US" altLang="zh-CN" sz="2000" b="1" dirty="0"/>
              <a:t>+</a:t>
            </a:r>
            <a:r>
              <a:rPr lang="zh-CN" altLang="en-US" sz="2000" b="1" dirty="0"/>
              <a:t>操作指南</a:t>
            </a:r>
          </a:p>
        </p:txBody>
      </p:sp>
      <p:sp>
        <p:nvSpPr>
          <p:cNvPr id="3" name="矩形 2">
            <a:extLst>
              <a:ext uri="{FF2B5EF4-FFF2-40B4-BE49-F238E27FC236}">
                <a16:creationId xmlns:a16="http://schemas.microsoft.com/office/drawing/2014/main" id="{E0D03076-82FD-D90B-2985-0E2385E322EA}"/>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9D0DE90-4D80-3789-A419-55D59F4EBFD2}"/>
              </a:ext>
            </a:extLst>
          </p:cNvPr>
          <p:cNvSpPr txBox="1"/>
          <p:nvPr/>
        </p:nvSpPr>
        <p:spPr>
          <a:xfrm>
            <a:off x="2474410" y="3459210"/>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跳转页面</a:t>
            </a:r>
          </a:p>
        </p:txBody>
      </p:sp>
      <p:sp>
        <p:nvSpPr>
          <p:cNvPr id="29" name="文本框 28">
            <a:extLst>
              <a:ext uri="{FF2B5EF4-FFF2-40B4-BE49-F238E27FC236}">
                <a16:creationId xmlns:a16="http://schemas.microsoft.com/office/drawing/2014/main" id="{CAF2E219-5E58-0368-0C98-592C35C8301B}"/>
              </a:ext>
            </a:extLst>
          </p:cNvPr>
          <p:cNvSpPr txBox="1"/>
          <p:nvPr/>
        </p:nvSpPr>
        <p:spPr>
          <a:xfrm>
            <a:off x="2486910" y="2821917"/>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登录账号</a:t>
            </a:r>
          </a:p>
        </p:txBody>
      </p:sp>
      <p:sp>
        <p:nvSpPr>
          <p:cNvPr id="30" name="文本框 29">
            <a:extLst>
              <a:ext uri="{FF2B5EF4-FFF2-40B4-BE49-F238E27FC236}">
                <a16:creationId xmlns:a16="http://schemas.microsoft.com/office/drawing/2014/main" id="{3A5B03C2-177D-E053-96F1-31DB5C0779EF}"/>
              </a:ext>
            </a:extLst>
          </p:cNvPr>
          <p:cNvSpPr txBox="1"/>
          <p:nvPr/>
        </p:nvSpPr>
        <p:spPr>
          <a:xfrm>
            <a:off x="2463642" y="4182275"/>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系统介绍</a:t>
            </a:r>
          </a:p>
        </p:txBody>
      </p:sp>
    </p:spTree>
    <p:extLst>
      <p:ext uri="{BB962C8B-B14F-4D97-AF65-F5344CB8AC3E}">
        <p14:creationId xmlns:p14="http://schemas.microsoft.com/office/powerpoint/2010/main" val="1057599178"/>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70"/>
                                        </p:tgtEl>
                                        <p:attrNameLst>
                                          <p:attrName>style.visibility</p:attrName>
                                        </p:attrNameLst>
                                      </p:cBhvr>
                                      <p:to>
                                        <p:strVal val="visible"/>
                                      </p:to>
                                    </p:set>
                                    <p:animEffect transition="in" filter="wipe(left)">
                                      <p:cBhvr>
                                        <p:cTn id="7" dur="500"/>
                                        <p:tgtEl>
                                          <p:spTgt spid="104867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76"/>
                                        </p:tgtEl>
                                        <p:attrNameLst>
                                          <p:attrName>style.visibility</p:attrName>
                                        </p:attrNameLst>
                                      </p:cBhvr>
                                      <p:to>
                                        <p:strVal val="visible"/>
                                      </p:to>
                                    </p:set>
                                    <p:animEffect transition="in" filter="wipe(right)">
                                      <p:cBhvr>
                                        <p:cTn id="11" dur="500"/>
                                        <p:tgtEl>
                                          <p:spTgt spid="1048676"/>
                                        </p:tgtEl>
                                      </p:cBhvr>
                                    </p:animEffect>
                                  </p:childTnLst>
                                </p:cTn>
                              </p:par>
                              <p:par>
                                <p:cTn id="12" presetID="22" presetClass="entr" presetSubtype="2"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wipe(right)">
                                      <p:cBhvr>
                                        <p:cTn id="14" dur="500"/>
                                        <p:tgtEl>
                                          <p:spTgt spid="1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69"/>
                                        </p:tgtEl>
                                        <p:attrNameLst>
                                          <p:attrName>style.visibility</p:attrName>
                                        </p:attrNameLst>
                                      </p:cBhvr>
                                      <p:to>
                                        <p:strVal val="visible"/>
                                      </p:to>
                                    </p:set>
                                    <p:animEffect transition="in" filter="wipe(right)">
                                      <p:cBhvr>
                                        <p:cTn id="17" dur="500"/>
                                        <p:tgtEl>
                                          <p:spTgt spid="1048669"/>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71"/>
                                        </p:tgtEl>
                                        <p:attrNameLst>
                                          <p:attrName>style.visibility</p:attrName>
                                        </p:attrNameLst>
                                      </p:cBhvr>
                                      <p:to>
                                        <p:strVal val="visible"/>
                                      </p:to>
                                    </p:set>
                                    <p:animEffect transition="in" filter="wipe(right)">
                                      <p:cBhvr>
                                        <p:cTn id="20" dur="500"/>
                                        <p:tgtEl>
                                          <p:spTgt spid="104867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72"/>
                                        </p:tgtEl>
                                        <p:attrNameLst>
                                          <p:attrName>style.visibility</p:attrName>
                                        </p:attrNameLst>
                                      </p:cBhvr>
                                      <p:to>
                                        <p:strVal val="visible"/>
                                      </p:to>
                                    </p:set>
                                    <p:animEffect transition="in" filter="wipe(right)">
                                      <p:cBhvr>
                                        <p:cTn id="23" dur="500"/>
                                        <p:tgtEl>
                                          <p:spTgt spid="104867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73"/>
                                        </p:tgtEl>
                                        <p:attrNameLst>
                                          <p:attrName>style.visibility</p:attrName>
                                        </p:attrNameLst>
                                      </p:cBhvr>
                                      <p:to>
                                        <p:strVal val="visible"/>
                                      </p:to>
                                    </p:set>
                                    <p:animEffect transition="in" filter="wipe(right)">
                                      <p:cBhvr>
                                        <p:cTn id="26" dur="500"/>
                                        <p:tgtEl>
                                          <p:spTgt spid="104867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74"/>
                                        </p:tgtEl>
                                        <p:attrNameLst>
                                          <p:attrName>style.visibility</p:attrName>
                                        </p:attrNameLst>
                                      </p:cBhvr>
                                      <p:to>
                                        <p:strVal val="visible"/>
                                      </p:to>
                                    </p:set>
                                    <p:animEffect transition="in" filter="wipe(right)">
                                      <p:cBhvr>
                                        <p:cTn id="29" dur="500"/>
                                        <p:tgtEl>
                                          <p:spTgt spid="104867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75"/>
                                        </p:tgtEl>
                                        <p:attrNameLst>
                                          <p:attrName>style.visibility</p:attrName>
                                        </p:attrNameLst>
                                      </p:cBhvr>
                                      <p:to>
                                        <p:strVal val="visible"/>
                                      </p:to>
                                    </p:set>
                                    <p:animEffect transition="in" filter="wipe(right)">
                                      <p:cBhvr>
                                        <p:cTn id="32" dur="500"/>
                                        <p:tgtEl>
                                          <p:spTgt spid="104867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683"/>
                                        </p:tgtEl>
                                        <p:attrNameLst>
                                          <p:attrName>style.visibility</p:attrName>
                                        </p:attrNameLst>
                                      </p:cBhvr>
                                      <p:to>
                                        <p:strVal val="visible"/>
                                      </p:to>
                                    </p:set>
                                    <p:animEffect transition="in" filter="fade">
                                      <p:cBhvr>
                                        <p:cTn id="35" dur="1000"/>
                                        <p:tgtEl>
                                          <p:spTgt spid="1048683"/>
                                        </p:tgtEl>
                                      </p:cBhvr>
                                    </p:animEffect>
                                    <p:anim calcmode="lin" valueType="num">
                                      <p:cBhvr>
                                        <p:cTn id="36" dur="1000" fill="hold"/>
                                        <p:tgtEl>
                                          <p:spTgt spid="1048683"/>
                                        </p:tgtEl>
                                        <p:attrNameLst>
                                          <p:attrName>ppt_x</p:attrName>
                                        </p:attrNameLst>
                                      </p:cBhvr>
                                      <p:tavLst>
                                        <p:tav tm="0">
                                          <p:val>
                                            <p:strVal val="#ppt_x"/>
                                          </p:val>
                                        </p:tav>
                                        <p:tav tm="100000">
                                          <p:val>
                                            <p:strVal val="#ppt_x"/>
                                          </p:val>
                                        </p:tav>
                                      </p:tavLst>
                                    </p:anim>
                                    <p:anim calcmode="lin" valueType="num">
                                      <p:cBhvr>
                                        <p:cTn id="37" dur="1000" fill="hold"/>
                                        <p:tgtEl>
                                          <p:spTgt spid="10486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animBg="1"/>
      <p:bldP spid="1048670" grpId="0" animBg="1"/>
      <p:bldP spid="1048671" grpId="0" animBg="1"/>
      <p:bldP spid="1048672" grpId="0" animBg="1"/>
      <p:bldP spid="1048673" grpId="0" animBg="1"/>
      <p:bldP spid="1048674" grpId="0" animBg="1"/>
      <p:bldP spid="1048675" grpId="0" animBg="1"/>
      <p:bldP spid="1048676" grpId="0" animBg="1"/>
      <p:bldP spid="10486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87"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88"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89"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90"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91"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2"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3"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5" name="Group 25"/>
          <p:cNvGrpSpPr/>
          <p:nvPr/>
        </p:nvGrpSpPr>
        <p:grpSpPr>
          <a:xfrm>
            <a:off x="1373651" y="3006583"/>
            <a:ext cx="228443" cy="219464"/>
            <a:chOff x="8402638" y="2208213"/>
            <a:chExt cx="473075" cy="461962"/>
          </a:xfrm>
          <a:solidFill>
            <a:schemeClr val="bg1"/>
          </a:solidFill>
        </p:grpSpPr>
        <p:sp>
          <p:nvSpPr>
            <p:cNvPr id="1048694"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5"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6"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7"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8"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9"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 name="文本框 9">
            <a:extLst>
              <a:ext uri="{FF2B5EF4-FFF2-40B4-BE49-F238E27FC236}">
                <a16:creationId xmlns:a16="http://schemas.microsoft.com/office/drawing/2014/main" id="{6077B177-95EE-4F80-7233-A426B5C4BB5F}"/>
              </a:ext>
            </a:extLst>
          </p:cNvPr>
          <p:cNvSpPr txBox="1"/>
          <p:nvPr/>
        </p:nvSpPr>
        <p:spPr>
          <a:xfrm>
            <a:off x="973721" y="4880571"/>
            <a:ext cx="6970406" cy="1289456"/>
          </a:xfrm>
          <a:prstGeom prst="rect">
            <a:avLst/>
          </a:prstGeom>
          <a:noFill/>
          <a:ln w="28575">
            <a:solidFill>
              <a:srgbClr val="92D050"/>
            </a:solidFill>
          </a:ln>
        </p:spPr>
        <p:txBody>
          <a:bodyPr wrap="square" rtlCol="0">
            <a:spAutoFit/>
          </a:bodyPr>
          <a:lstStyle/>
          <a:p>
            <a:pPr>
              <a:lnSpc>
                <a:spcPct val="150000"/>
              </a:lnSpc>
            </a:pPr>
            <a:r>
              <a:rPr lang="en-US" altLang="zh-CN" b="0" i="0" dirty="0">
                <a:solidFill>
                  <a:srgbClr val="333333"/>
                </a:solidFill>
                <a:effectLst/>
                <a:highlight>
                  <a:srgbClr val="F2F2F2"/>
                </a:highlight>
                <a:latin typeface="+mj-ea"/>
                <a:ea typeface="+mj-ea"/>
              </a:rPr>
              <a:t>Fisher</a:t>
            </a:r>
            <a:r>
              <a:rPr lang="zh-CN" altLang="en-US" b="0" i="0" dirty="0">
                <a:solidFill>
                  <a:srgbClr val="333333"/>
                </a:solidFill>
                <a:effectLst/>
                <a:highlight>
                  <a:srgbClr val="F2F2F2"/>
                </a:highlight>
                <a:latin typeface="+mj-ea"/>
                <a:ea typeface="+mj-ea"/>
              </a:rPr>
              <a:t>判别，也被称为线性判别分析</a:t>
            </a:r>
            <a:r>
              <a:rPr lang="en-US" altLang="zh-CN" b="0" i="0" dirty="0">
                <a:solidFill>
                  <a:srgbClr val="333333"/>
                </a:solidFill>
                <a:effectLst/>
                <a:highlight>
                  <a:srgbClr val="F2F2F2"/>
                </a:highlight>
                <a:latin typeface="+mj-ea"/>
                <a:ea typeface="+mj-ea"/>
              </a:rPr>
              <a:t>(</a:t>
            </a:r>
            <a:r>
              <a:rPr lang="zh-CN" altLang="en-US" b="0" i="0" dirty="0">
                <a:solidFill>
                  <a:srgbClr val="333333"/>
                </a:solidFill>
                <a:effectLst/>
                <a:highlight>
                  <a:srgbClr val="F2F2F2"/>
                </a:highlight>
                <a:latin typeface="+mj-ea"/>
                <a:ea typeface="+mj-ea"/>
              </a:rPr>
              <a:t>简称</a:t>
            </a:r>
            <a:r>
              <a:rPr lang="en-US" altLang="zh-CN" b="0" i="0" dirty="0">
                <a:solidFill>
                  <a:srgbClr val="333333"/>
                </a:solidFill>
                <a:effectLst/>
                <a:highlight>
                  <a:srgbClr val="F2F2F2"/>
                </a:highlight>
                <a:latin typeface="+mj-ea"/>
                <a:ea typeface="+mj-ea"/>
              </a:rPr>
              <a:t>LDA),</a:t>
            </a:r>
            <a:r>
              <a:rPr lang="zh-CN" altLang="en-US" b="0" i="0" dirty="0">
                <a:solidFill>
                  <a:srgbClr val="333333"/>
                </a:solidFill>
                <a:effectLst/>
                <a:highlight>
                  <a:srgbClr val="F2F2F2"/>
                </a:highlight>
                <a:latin typeface="+mj-ea"/>
                <a:ea typeface="+mj-ea"/>
              </a:rPr>
              <a:t>旨在通过寻找一个线性变换，将具有不同类别的数据点在低维空间中最大程度地分开，实现对样本的有效分类。</a:t>
            </a:r>
            <a:endParaRPr lang="zh-CN" altLang="en-US" dirty="0">
              <a:latin typeface="+mj-ea"/>
              <a:ea typeface="+mj-ea"/>
            </a:endParaRPr>
          </a:p>
        </p:txBody>
      </p:sp>
      <p:sp>
        <p:nvSpPr>
          <p:cNvPr id="1048700" name="矩形 47"/>
          <p:cNvSpPr/>
          <p:nvPr/>
        </p:nvSpPr>
        <p:spPr>
          <a:xfrm>
            <a:off x="7280440" y="3616164"/>
            <a:ext cx="4377253" cy="400110"/>
          </a:xfrm>
          <a:prstGeom prst="rect">
            <a:avLst/>
          </a:prstGeom>
        </p:spPr>
        <p:txBody>
          <a:bodyPr wrap="square">
            <a:spAutoFit/>
          </a:bodyPr>
          <a:lstStyle/>
          <a:p>
            <a:pPr algn="ctr">
              <a:spcBef>
                <a:spcPct val="0"/>
              </a:spcBef>
            </a:pPr>
            <a:r>
              <a:rPr lang="en-US" altLang="zh-CN" sz="2000" b="1" dirty="0">
                <a:cs typeface="+mn-ea"/>
                <a:sym typeface="+mn-lt"/>
              </a:rPr>
              <a:t>FISHER</a:t>
            </a:r>
            <a:r>
              <a:rPr lang="zh-CN" altLang="en-US" sz="2000" b="1" dirty="0">
                <a:cs typeface="+mn-ea"/>
                <a:sym typeface="+mn-lt"/>
              </a:rPr>
              <a:t>判别分析主界面</a:t>
            </a:r>
            <a:endParaRPr lang="en-US" altLang="zh-CN" sz="2000" b="1" dirty="0">
              <a:cs typeface="+mn-ea"/>
              <a:sym typeface="+mn-lt"/>
            </a:endParaRPr>
          </a:p>
        </p:txBody>
      </p:sp>
      <p:sp>
        <p:nvSpPr>
          <p:cNvPr id="2" name="矩形 1">
            <a:extLst>
              <a:ext uri="{FF2B5EF4-FFF2-40B4-BE49-F238E27FC236}">
                <a16:creationId xmlns:a16="http://schemas.microsoft.com/office/drawing/2014/main" id="{C170ECA3-DF47-BA8D-CCC9-5697BB61789F}"/>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09DA5FB-86DB-EFC4-CD00-259E8C58728D}"/>
              </a:ext>
            </a:extLst>
          </p:cNvPr>
          <p:cNvPicPr>
            <a:picLocks noChangeAspect="1"/>
          </p:cNvPicPr>
          <p:nvPr/>
        </p:nvPicPr>
        <p:blipFill>
          <a:blip r:embed="rId3"/>
          <a:stretch>
            <a:fillRect/>
          </a:stretch>
        </p:blipFill>
        <p:spPr>
          <a:xfrm>
            <a:off x="3126894" y="330393"/>
            <a:ext cx="4965572" cy="4428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87"/>
                                        </p:tgtEl>
                                        <p:attrNameLst>
                                          <p:attrName>style.visibility</p:attrName>
                                        </p:attrNameLst>
                                      </p:cBhvr>
                                      <p:to>
                                        <p:strVal val="visible"/>
                                      </p:to>
                                    </p:set>
                                    <p:animEffect transition="in" filter="wipe(left)">
                                      <p:cBhvr>
                                        <p:cTn id="7" dur="500"/>
                                        <p:tgtEl>
                                          <p:spTgt spid="104868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93"/>
                                        </p:tgtEl>
                                        <p:attrNameLst>
                                          <p:attrName>style.visibility</p:attrName>
                                        </p:attrNameLst>
                                      </p:cBhvr>
                                      <p:to>
                                        <p:strVal val="visible"/>
                                      </p:to>
                                    </p:set>
                                    <p:animEffect transition="in" filter="wipe(right)">
                                      <p:cBhvr>
                                        <p:cTn id="11" dur="500"/>
                                        <p:tgtEl>
                                          <p:spTgt spid="1048693"/>
                                        </p:tgtEl>
                                      </p:cBhvr>
                                    </p:animEffect>
                                  </p:childTnLst>
                                </p:cTn>
                              </p:par>
                              <p:par>
                                <p:cTn id="12" presetID="22" presetClass="entr" presetSubtype="2" fill="hold" nodeType="with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wipe(right)">
                                      <p:cBhvr>
                                        <p:cTn id="14" dur="500"/>
                                        <p:tgtEl>
                                          <p:spTgt spid="12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86"/>
                                        </p:tgtEl>
                                        <p:attrNameLst>
                                          <p:attrName>style.visibility</p:attrName>
                                        </p:attrNameLst>
                                      </p:cBhvr>
                                      <p:to>
                                        <p:strVal val="visible"/>
                                      </p:to>
                                    </p:set>
                                    <p:animEffect transition="in" filter="wipe(right)">
                                      <p:cBhvr>
                                        <p:cTn id="17" dur="500"/>
                                        <p:tgtEl>
                                          <p:spTgt spid="104868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88"/>
                                        </p:tgtEl>
                                        <p:attrNameLst>
                                          <p:attrName>style.visibility</p:attrName>
                                        </p:attrNameLst>
                                      </p:cBhvr>
                                      <p:to>
                                        <p:strVal val="visible"/>
                                      </p:to>
                                    </p:set>
                                    <p:animEffect transition="in" filter="wipe(right)">
                                      <p:cBhvr>
                                        <p:cTn id="20" dur="500"/>
                                        <p:tgtEl>
                                          <p:spTgt spid="104868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89"/>
                                        </p:tgtEl>
                                        <p:attrNameLst>
                                          <p:attrName>style.visibility</p:attrName>
                                        </p:attrNameLst>
                                      </p:cBhvr>
                                      <p:to>
                                        <p:strVal val="visible"/>
                                      </p:to>
                                    </p:set>
                                    <p:animEffect transition="in" filter="wipe(right)">
                                      <p:cBhvr>
                                        <p:cTn id="23" dur="500"/>
                                        <p:tgtEl>
                                          <p:spTgt spid="104868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90"/>
                                        </p:tgtEl>
                                        <p:attrNameLst>
                                          <p:attrName>style.visibility</p:attrName>
                                        </p:attrNameLst>
                                      </p:cBhvr>
                                      <p:to>
                                        <p:strVal val="visible"/>
                                      </p:to>
                                    </p:set>
                                    <p:animEffect transition="in" filter="wipe(right)">
                                      <p:cBhvr>
                                        <p:cTn id="26" dur="500"/>
                                        <p:tgtEl>
                                          <p:spTgt spid="104869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91"/>
                                        </p:tgtEl>
                                        <p:attrNameLst>
                                          <p:attrName>style.visibility</p:attrName>
                                        </p:attrNameLst>
                                      </p:cBhvr>
                                      <p:to>
                                        <p:strVal val="visible"/>
                                      </p:to>
                                    </p:set>
                                    <p:animEffect transition="in" filter="wipe(right)">
                                      <p:cBhvr>
                                        <p:cTn id="29" dur="500"/>
                                        <p:tgtEl>
                                          <p:spTgt spid="104869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92"/>
                                        </p:tgtEl>
                                        <p:attrNameLst>
                                          <p:attrName>style.visibility</p:attrName>
                                        </p:attrNameLst>
                                      </p:cBhvr>
                                      <p:to>
                                        <p:strVal val="visible"/>
                                      </p:to>
                                    </p:set>
                                    <p:animEffect transition="in" filter="wipe(right)">
                                      <p:cBhvr>
                                        <p:cTn id="32" dur="500"/>
                                        <p:tgtEl>
                                          <p:spTgt spid="1048692"/>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00"/>
                                        </p:tgtEl>
                                        <p:attrNameLst>
                                          <p:attrName>style.visibility</p:attrName>
                                        </p:attrNameLst>
                                      </p:cBhvr>
                                      <p:to>
                                        <p:strVal val="visible"/>
                                      </p:to>
                                    </p:set>
                                    <p:animEffect transition="in" filter="fade">
                                      <p:cBhvr>
                                        <p:cTn id="35" dur="1000"/>
                                        <p:tgtEl>
                                          <p:spTgt spid="1048700"/>
                                        </p:tgtEl>
                                      </p:cBhvr>
                                    </p:animEffect>
                                    <p:anim calcmode="lin" valueType="num">
                                      <p:cBhvr>
                                        <p:cTn id="36" dur="1000" fill="hold"/>
                                        <p:tgtEl>
                                          <p:spTgt spid="1048700"/>
                                        </p:tgtEl>
                                        <p:attrNameLst>
                                          <p:attrName>ppt_x</p:attrName>
                                        </p:attrNameLst>
                                      </p:cBhvr>
                                      <p:tavLst>
                                        <p:tav tm="0">
                                          <p:val>
                                            <p:strVal val="#ppt_x"/>
                                          </p:val>
                                        </p:tav>
                                        <p:tav tm="100000">
                                          <p:val>
                                            <p:strVal val="#ppt_x"/>
                                          </p:val>
                                        </p:tav>
                                      </p:tavLst>
                                    </p:anim>
                                    <p:anim calcmode="lin" valueType="num">
                                      <p:cBhvr>
                                        <p:cTn id="37" dur="1000" fill="hold"/>
                                        <p:tgtEl>
                                          <p:spTgt spid="1048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animBg="1"/>
      <p:bldP spid="1048687" grpId="0" animBg="1"/>
      <p:bldP spid="1048688" grpId="0" animBg="1"/>
      <p:bldP spid="1048689" grpId="0" animBg="1"/>
      <p:bldP spid="1048690" grpId="0" animBg="1"/>
      <p:bldP spid="1048691" grpId="0" animBg="1"/>
      <p:bldP spid="1048692" grpId="0" animBg="1"/>
      <p:bldP spid="1048693" grpId="0" animBg="1"/>
      <p:bldP spid="1048700" grpId="0"/>
    </p:bldLst>
  </p:timing>
</p:sld>
</file>

<file path=ppt/theme/theme1.xml><?xml version="1.0" encoding="utf-8"?>
<a:theme xmlns:a="http://schemas.openxmlformats.org/drawingml/2006/main" name="第一PPT，www.1ppt.com">
  <a:themeElements>
    <a:clrScheme name="自定义 1">
      <a:dk1>
        <a:srgbClr val="000000"/>
      </a:dk1>
      <a:lt1>
        <a:srgbClr val="FFFFFF"/>
      </a:lt1>
      <a:dk2>
        <a:srgbClr val="FFFFFF"/>
      </a:dk2>
      <a:lt2>
        <a:srgbClr val="FFFFFF"/>
      </a:lt2>
      <a:accent1>
        <a:srgbClr val="254F7F"/>
      </a:accent1>
      <a:accent2>
        <a:srgbClr val="212C6A"/>
      </a:accent2>
      <a:accent3>
        <a:srgbClr val="2B859C"/>
      </a:accent3>
      <a:accent4>
        <a:srgbClr val="254F7F"/>
      </a:accent4>
      <a:accent5>
        <a:srgbClr val="212C6A"/>
      </a:accent5>
      <a:accent6>
        <a:srgbClr val="2B859C"/>
      </a:accent6>
      <a:hlink>
        <a:srgbClr val="FFFFFF"/>
      </a:hlink>
      <a:folHlink>
        <a:srgbClr val="FFFFFF"/>
      </a:folHlink>
    </a:clrScheme>
    <a:fontScheme name="1e3zpwl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e3zpwl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2263</TotalTime>
  <Words>922</Words>
  <Application>Microsoft Office PowerPoint</Application>
  <PresentationFormat>宽屏</PresentationFormat>
  <Paragraphs>170</Paragraphs>
  <Slides>27</Slides>
  <Notes>26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27</vt:i4>
      </vt:variant>
    </vt:vector>
  </HeadingPairs>
  <TitlesOfParts>
    <vt:vector size="34" baseType="lpstr">
      <vt:lpstr>Helvetica Neue</vt:lpstr>
      <vt:lpstr>等线</vt:lpstr>
      <vt:lpstr>微软雅黑</vt:lpstr>
      <vt:lpstr>字魂58号-创中黑</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年终汇报</dc:title>
  <dc:creator>第一PPT</dc:creator>
  <cp:lastModifiedBy>贤安 王</cp:lastModifiedBy>
  <cp:revision>38</cp:revision>
  <dcterms:created xsi:type="dcterms:W3CDTF">2020-03-16T19:57:00Z</dcterms:created>
  <dcterms:modified xsi:type="dcterms:W3CDTF">2024-07-23T02:24:47Z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b009bb6f66fe4c2b8c2d598ead6179c0_23</vt:lpwstr>
  </property>
  <property fmtid="{D5CDD505-2E9C-101B-9397-08002B2CF9AE}" pid="3" name="KSOProductBuildVer">
    <vt:lpwstr>2052-12.1.0.15374</vt:lpwstr>
  </property>
</Properties>
</file>